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79" r:id="rId3"/>
    <p:sldId id="257" r:id="rId4"/>
    <p:sldId id="298" r:id="rId5"/>
    <p:sldId id="300" r:id="rId6"/>
    <p:sldId id="258" r:id="rId7"/>
    <p:sldId id="290" r:id="rId8"/>
    <p:sldId id="307" r:id="rId9"/>
    <p:sldId id="303" r:id="rId10"/>
    <p:sldId id="304" r:id="rId11"/>
    <p:sldId id="291" r:id="rId12"/>
    <p:sldId id="306" r:id="rId13"/>
    <p:sldId id="275" r:id="rId14"/>
    <p:sldId id="276" r:id="rId15"/>
    <p:sldId id="262" r:id="rId16"/>
    <p:sldId id="269" r:id="rId17"/>
    <p:sldId id="277" r:id="rId18"/>
    <p:sldId id="297" r:id="rId19"/>
    <p:sldId id="268" r:id="rId20"/>
    <p:sldId id="280" r:id="rId21"/>
    <p:sldId id="301" r:id="rId22"/>
    <p:sldId id="278" r:id="rId23"/>
    <p:sldId id="281" r:id="rId24"/>
    <p:sldId id="284" r:id="rId25"/>
    <p:sldId id="261" r:id="rId26"/>
    <p:sldId id="296" r:id="rId27"/>
    <p:sldId id="267" r:id="rId28"/>
    <p:sldId id="283" r:id="rId29"/>
    <p:sldId id="292" r:id="rId30"/>
    <p:sldId id="299" r:id="rId31"/>
    <p:sldId id="308" r:id="rId32"/>
    <p:sldId id="294" r:id="rId33"/>
    <p:sldId id="295" r:id="rId34"/>
    <p:sldId id="302" r:id="rId35"/>
    <p:sldId id="285" r:id="rId36"/>
    <p:sldId id="286" r:id="rId37"/>
    <p:sldId id="288"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1E47D"/>
    <a:srgbClr val="C3E8A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73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904" y="-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8E1E4B2-9443-4F6B-ABDB-CA9723EC4524}" type="datetime1">
              <a:rPr lang="en-US"/>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B64FE3-237A-41D4-8345-8C1F68EB727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ikearlington.com/pages/bikesharing/planned-arlington-statio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ndvault.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publicbikeshare.co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A9EF52DF-9FF9-48A8-BFF3-2ED83E4FB89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--Largest programs; population/bike ratios</a:t>
            </a:r>
          </a:p>
          <a:p>
            <a:r>
              <a:rPr lang="en-US" sz="1000" smtClean="0">
                <a:ea typeface="ＭＳ Ｐゴシック" pitchFamily="1" charset="-128"/>
              </a:rPr>
              <a:t>Paris: 107:1 and Hangzhou: 116:1 (the lowest)</a:t>
            </a:r>
          </a:p>
          <a:p>
            <a:r>
              <a:rPr lang="en-US" sz="1000" smtClean="0">
                <a:ea typeface="ＭＳ Ｐゴシック" pitchFamily="1" charset="-128"/>
              </a:rPr>
              <a:t>Wuhan: 138:1				Velib: 20,600 bikes; over 1,450 stations</a:t>
            </a:r>
          </a:p>
          <a:p>
            <a:r>
              <a:rPr lang="en-US" sz="1000" smtClean="0">
                <a:ea typeface="ＭＳ Ｐゴシック" pitchFamily="1" charset="-128"/>
              </a:rPr>
              <a:t>Lyon: 119:1					Hangzhou: 60,000 bikes, over 2,416 stations</a:t>
            </a:r>
          </a:p>
          <a:p>
            <a:r>
              <a:rPr lang="en-US" sz="1000" smtClean="0">
                <a:ea typeface="ＭＳ Ｐゴシック" pitchFamily="1" charset="-128"/>
              </a:rPr>
              <a:t>London: 975:1				Wuhan: 70,000 bikes, nearly 1,220 stations</a:t>
            </a:r>
          </a:p>
          <a:p>
            <a:r>
              <a:rPr lang="en-US" sz="1000" smtClean="0">
                <a:ea typeface="ＭＳ Ｐゴシック" pitchFamily="1" charset="-128"/>
              </a:rPr>
              <a:t>Barcelona: 267:1				Barclay’s Cycle Hire of London: 6,000 bikes and 400 stations</a:t>
            </a:r>
          </a:p>
        </p:txBody>
      </p:sp>
      <p:sp>
        <p:nvSpPr>
          <p:cNvPr id="33796" name="Slide Number Placeholder 3"/>
          <p:cNvSpPr>
            <a:spLocks noGrp="1"/>
          </p:cNvSpPr>
          <p:nvPr>
            <p:ph type="sldNum" sz="quarter" idx="5"/>
          </p:nvPr>
        </p:nvSpPr>
        <p:spPr bwMode="auto">
          <a:noFill/>
          <a:ln>
            <a:miter lim="800000"/>
            <a:headEnd/>
            <a:tailEnd/>
          </a:ln>
        </p:spPr>
        <p:txBody>
          <a:bodyPr/>
          <a:lstStyle/>
          <a:p>
            <a:fld id="{7F6C364C-DBDF-48B4-9F87-D19E6CB51E40}"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xfrm>
            <a:off x="685800" y="4343400"/>
            <a:ext cx="5486400" cy="4341813"/>
          </a:xfrm>
          <a:noFill/>
        </p:spPr>
        <p:txBody>
          <a:bodyPr wrap="square" numCol="1" anchor="t" anchorCtr="0" compatLnSpc="1">
            <a:prstTxWarp prst="textNoShape">
              <a:avLst/>
            </a:prstTxWarp>
          </a:bodyPr>
          <a:lstStyle/>
          <a:p>
            <a:r>
              <a:rPr lang="en-US" sz="1000" smtClean="0">
                <a:ea typeface="ＭＳ Ｐゴシック" pitchFamily="1" charset="-128"/>
              </a:rPr>
              <a:t>The year noted in parentheses is the year the program launched. </a:t>
            </a:r>
          </a:p>
          <a:p>
            <a:r>
              <a:rPr lang="en-US" sz="1000" smtClean="0">
                <a:ea typeface="ＭＳ Ｐゴシック" pitchFamily="1" charset="-128"/>
              </a:rPr>
              <a:t>In 2010, the following programs officially launched:</a:t>
            </a:r>
          </a:p>
          <a:p>
            <a:r>
              <a:rPr lang="en-US" sz="1000" smtClean="0">
                <a:ea typeface="ＭＳ Ｐゴシック" pitchFamily="1" charset="-128"/>
              </a:rPr>
              <a:t>Denver B-Cycle</a:t>
            </a:r>
          </a:p>
          <a:p>
            <a:r>
              <a:rPr lang="en-US" sz="1000" smtClean="0">
                <a:ea typeface="ＭＳ Ｐゴシック" pitchFamily="1" charset="-128"/>
              </a:rPr>
              <a:t>Nice Ride MN</a:t>
            </a:r>
          </a:p>
          <a:p>
            <a:r>
              <a:rPr lang="en-US" sz="1000" smtClean="0">
                <a:ea typeface="ＭＳ Ｐゴシック" pitchFamily="1" charset="-128"/>
              </a:rPr>
              <a:t>Chicago B-Cycle</a:t>
            </a:r>
          </a:p>
          <a:p>
            <a:r>
              <a:rPr lang="en-US" sz="1000" smtClean="0">
                <a:ea typeface="ＭＳ Ｐゴシック" pitchFamily="1" charset="-128"/>
              </a:rPr>
              <a:t>Des Moines B-Cycle (pilot)</a:t>
            </a:r>
          </a:p>
          <a:p>
            <a:r>
              <a:rPr lang="en-US" sz="1000" smtClean="0">
                <a:ea typeface="ＭＳ Ｐゴシック" pitchFamily="1" charset="-128"/>
              </a:rPr>
              <a:t>Capital Bikeshare</a:t>
            </a:r>
          </a:p>
          <a:p>
            <a:r>
              <a:rPr lang="en-US" sz="1000" smtClean="0">
                <a:ea typeface="ＭＳ Ｐゴシック" pitchFamily="1" charset="-128"/>
              </a:rPr>
              <a:t>Note, at this time, Smartbike DC and BIXI Montreal were still operating. </a:t>
            </a:r>
          </a:p>
          <a:p>
            <a:r>
              <a:rPr lang="en-US" sz="1000" u="sng" smtClean="0">
                <a:ea typeface="ＭＳ Ｐゴシック" pitchFamily="1" charset="-128"/>
              </a:rPr>
              <a:t>In 2011 the following programs officially launched</a:t>
            </a:r>
            <a:r>
              <a:rPr lang="en-US" sz="1000" smtClean="0">
                <a:ea typeface="ＭＳ Ｐゴシック" pitchFamily="1" charset="-128"/>
              </a:rPr>
              <a:t>:</a:t>
            </a:r>
          </a:p>
          <a:p>
            <a:r>
              <a:rPr lang="en-US" sz="1000" smtClean="0">
                <a:ea typeface="ＭＳ Ｐゴシック" pitchFamily="1" charset="-128"/>
              </a:rPr>
              <a:t>DecoBike (Miami Beach)</a:t>
            </a:r>
          </a:p>
          <a:p>
            <a:r>
              <a:rPr lang="en-US" sz="1000" smtClean="0">
                <a:ea typeface="ＭＳ Ｐゴシック" pitchFamily="1" charset="-128"/>
              </a:rPr>
              <a:t>San Antonio B-Cycle</a:t>
            </a:r>
          </a:p>
          <a:p>
            <a:r>
              <a:rPr lang="en-US" sz="1000" smtClean="0">
                <a:ea typeface="ＭＳ Ｐゴシック" pitchFamily="1" charset="-128"/>
              </a:rPr>
              <a:t>Hawaii B-Cycle (Pilot)</a:t>
            </a:r>
          </a:p>
          <a:p>
            <a:r>
              <a:rPr lang="en-US" sz="1000" smtClean="0">
                <a:ea typeface="ＭＳ Ｐゴシック" pitchFamily="1" charset="-128"/>
              </a:rPr>
              <a:t>Boulder B-Cycle</a:t>
            </a:r>
          </a:p>
          <a:p>
            <a:r>
              <a:rPr lang="en-US" sz="1000" smtClean="0">
                <a:ea typeface="ＭＳ Ｐゴシック" pitchFamily="1" charset="-128"/>
              </a:rPr>
              <a:t>Madison B-Cycle</a:t>
            </a:r>
          </a:p>
          <a:p>
            <a:r>
              <a:rPr lang="en-US" sz="1000" smtClean="0">
                <a:ea typeface="ＭＳ Ｐゴシック" pitchFamily="1" charset="-128"/>
              </a:rPr>
              <a:t>Omaha B-cycle</a:t>
            </a:r>
          </a:p>
          <a:p>
            <a:r>
              <a:rPr lang="en-US" sz="1000" smtClean="0">
                <a:ea typeface="ＭＳ Ｐゴシック" pitchFamily="1" charset="-128"/>
              </a:rPr>
              <a:t>Spartanburg B-cycle</a:t>
            </a:r>
          </a:p>
          <a:p>
            <a:r>
              <a:rPr lang="en-US" sz="1000" smtClean="0">
                <a:ea typeface="ＭＳ Ｐゴシック" pitchFamily="1" charset="-128"/>
              </a:rPr>
              <a:t>Hubway</a:t>
            </a:r>
          </a:p>
          <a:p>
            <a:r>
              <a:rPr lang="en-US" sz="1000" smtClean="0">
                <a:ea typeface="ＭＳ Ｐゴシック" pitchFamily="1" charset="-128"/>
              </a:rPr>
              <a:t>Broward B-Cycle</a:t>
            </a:r>
          </a:p>
          <a:p>
            <a:r>
              <a:rPr lang="en-US" sz="1000" smtClean="0">
                <a:ea typeface="ＭＳ Ｐゴシック" pitchFamily="1" charset="-128"/>
              </a:rPr>
              <a:t>BIXI Toronto</a:t>
            </a:r>
          </a:p>
          <a:p>
            <a:r>
              <a:rPr lang="en-US" sz="1000" smtClean="0">
                <a:ea typeface="ＭＳ Ｐゴシック" pitchFamily="1" charset="-128"/>
              </a:rPr>
              <a:t>BIXI Ottawa/ Gatineau</a:t>
            </a:r>
          </a:p>
          <a:p>
            <a:r>
              <a:rPr lang="en-US" sz="1000" smtClean="0">
                <a:ea typeface="ＭＳ Ｐゴシック" pitchFamily="1" charset="-128"/>
              </a:rPr>
              <a:t>Golden Community BIke Share (GCBS)</a:t>
            </a:r>
          </a:p>
          <a:p>
            <a:endParaRPr lang="en-US" smtClean="0">
              <a:ea typeface="ＭＳ Ｐゴシック" pitchFamily="1"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B63E45B1-D46C-4DC0-B7A6-3CC6B27E562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--Public funds (e.g., foundations, such as Gates Family Foundation, Tides Foundation/Google)--$478,000 (2%)</a:t>
            </a:r>
          </a:p>
          <a:p>
            <a:r>
              <a:rPr lang="en-US" sz="1000" smtClean="0">
                <a:ea typeface="ＭＳ Ｐゴシック" pitchFamily="1" charset="-128"/>
              </a:rPr>
              <a:t>--State (e.g., Virginia Department of Rail and Public Transportation) </a:t>
            </a:r>
          </a:p>
          <a:p>
            <a:r>
              <a:rPr lang="en-US" sz="1000" smtClean="0">
                <a:ea typeface="ＭＳ Ｐゴシック" pitchFamily="1" charset="-128"/>
              </a:rPr>
              <a:t>--Local (e.g., Arlington County, City of Boulder)--$250,0000 (4%)</a:t>
            </a:r>
          </a:p>
          <a:p>
            <a:r>
              <a:rPr lang="en-US" sz="1000" smtClean="0">
                <a:ea typeface="ＭＳ Ｐゴシック" pitchFamily="1" charset="-128"/>
              </a:rPr>
              <a:t>--Federal (e.g., CMAQ, FTA, Federal Non-Motorized Transportation Pilot Program, Federal Energy Conservation Block Grant, Federal Stimulus, )--$6,245,000 (57%)</a:t>
            </a:r>
          </a:p>
          <a:p>
            <a:r>
              <a:rPr lang="en-US" sz="1000" smtClean="0">
                <a:ea typeface="ＭＳ Ｐゴシック" pitchFamily="1" charset="-128"/>
              </a:rPr>
              <a:t>--Private (e.g., Kaiser, Trek, Blue Cross and Blue Shield of Minnesota, New Balance)--$4,020,000 (37%)</a:t>
            </a:r>
          </a:p>
          <a:p>
            <a:endParaRPr lang="en-US" sz="1000" b="1" smtClean="0">
              <a:ea typeface="ＭＳ Ｐゴシック" pitchFamily="1" charset="-128"/>
            </a:endParaRPr>
          </a:p>
          <a:p>
            <a:r>
              <a:rPr lang="en-US" sz="1000" b="1" smtClean="0">
                <a:ea typeface="ＭＳ Ｐゴシック" pitchFamily="1" charset="-128"/>
              </a:rPr>
              <a:t>1. Capital Bikeshare:</a:t>
            </a:r>
          </a:p>
          <a:p>
            <a:r>
              <a:rPr lang="en-US" sz="1000" smtClean="0">
                <a:ea typeface="ＭＳ Ｐゴシック" pitchFamily="1" charset="-128"/>
              </a:rPr>
              <a:t>The $6M bikeshare program is funded in the District by the U.S. Department of Transportation</a:t>
            </a:r>
            <a:r>
              <a:rPr lang="ja-JP" altLang="en-US" sz="1000" smtClean="0">
                <a:ea typeface="ＭＳ Ｐゴシック" pitchFamily="1" charset="-128"/>
              </a:rPr>
              <a:t>’</a:t>
            </a:r>
            <a:r>
              <a:rPr lang="en-US" altLang="ja-JP" sz="1000" smtClean="0">
                <a:ea typeface="ＭＳ Ｐゴシック" pitchFamily="1" charset="-128"/>
              </a:rPr>
              <a:t>s Federal Highway Administration under their Congestion, Mitigation and Air Quality (CMAQ) fund, local funding (80/20).  The Arlington system includes $835,000 for capital through a combination of funding from a grant through the Virginia Department of Rail and Public Transportation, Arlington County transportation funding and sponsorships by the Crystal City BID and the Potomac Yard Transportation Management Association.</a:t>
            </a:r>
            <a:endParaRPr lang="en-US" altLang="ja-JP" sz="1000" b="1" smtClean="0">
              <a:ea typeface="ＭＳ Ｐゴシック" pitchFamily="1" charset="-128"/>
            </a:endParaRPr>
          </a:p>
          <a:p>
            <a:r>
              <a:rPr lang="en-US" sz="1000" b="1" smtClean="0">
                <a:ea typeface="ＭＳ Ｐゴシック" pitchFamily="1" charset="-128"/>
              </a:rPr>
              <a:t>2. Nice Ride MN</a:t>
            </a:r>
          </a:p>
          <a:p>
            <a:r>
              <a:rPr lang="en-US" sz="1000" smtClean="0">
                <a:ea typeface="ＭＳ Ｐゴシック" pitchFamily="1" charset="-128"/>
              </a:rPr>
              <a:t>Funding for the initial $3 million capital cost included  $1.75 million from the federal Nonmotorized Transportation Pilot Program administered by Bike Walk Twin Cities  and Transit for Livable Communities (TLC), $1 million of tobacco settlement proceeds from Blue Cross and Blue Shield of Minnesota (Blue Cross), and $250,000 from the City of Minneapolis Convention Center fund.</a:t>
            </a:r>
            <a:endParaRPr lang="en-US" sz="1000" b="1" smtClean="0">
              <a:ea typeface="ＭＳ Ｐゴシック" pitchFamily="1" charset="-128"/>
            </a:endParaRPr>
          </a:p>
          <a:p>
            <a:r>
              <a:rPr lang="en-US" sz="1000" b="1" smtClean="0">
                <a:ea typeface="ＭＳ Ｐゴシック" pitchFamily="1" charset="-128"/>
              </a:rPr>
              <a:t>3. Hubway</a:t>
            </a:r>
            <a:r>
              <a:rPr lang="en-US" sz="1000" smtClean="0">
                <a:ea typeface="ＭＳ Ｐゴシック" pitchFamily="1" charset="-128"/>
              </a:rPr>
              <a:t> </a:t>
            </a:r>
          </a:p>
          <a:p>
            <a:r>
              <a:rPr lang="en-US" sz="1000" smtClean="0">
                <a:ea typeface="ＭＳ Ｐゴシック" pitchFamily="1" charset="-128"/>
              </a:rPr>
              <a:t>Hubway is completely funded by grants totaling $4.5 million including $3 million from the Federal Transit Administration (FTA), $450,000 from the Boston Public Health Commission (BPHC) and $250,000 from the Metropolitan Planning Organization</a:t>
            </a:r>
            <a:r>
              <a:rPr lang="ja-JP" altLang="en-US" sz="1000" smtClean="0">
                <a:ea typeface="ＭＳ Ｐゴシック" pitchFamily="1" charset="-128"/>
              </a:rPr>
              <a:t>’</a:t>
            </a:r>
            <a:r>
              <a:rPr lang="en-US" altLang="ja-JP" sz="1000" smtClean="0">
                <a:ea typeface="ＭＳ Ｐゴシック" pitchFamily="1" charset="-128"/>
              </a:rPr>
              <a:t>s Congestion Mitigation and Air Quality (CMAQ) grant program.</a:t>
            </a:r>
            <a:endParaRPr lang="en-US" altLang="ja-JP" sz="1000" b="1" smtClean="0">
              <a:ea typeface="ＭＳ Ｐゴシック" pitchFamily="1" charset="-128"/>
            </a:endParaRPr>
          </a:p>
          <a:p>
            <a:r>
              <a:rPr lang="en-US" sz="1000" b="1" smtClean="0">
                <a:ea typeface="ＭＳ Ｐゴシック" pitchFamily="1" charset="-128"/>
              </a:rPr>
              <a:t>4. Denver B-Cycle</a:t>
            </a:r>
          </a:p>
          <a:p>
            <a:r>
              <a:rPr lang="en-US" sz="1000" smtClean="0">
                <a:ea typeface="ＭＳ Ｐゴシック" pitchFamily="1" charset="-128"/>
              </a:rPr>
              <a:t>got initial funding from a $1 million donation from the Denver 2008 Convention Host Committee</a:t>
            </a:r>
          </a:p>
          <a:p>
            <a:r>
              <a:rPr lang="en-US" sz="1000" smtClean="0">
                <a:ea typeface="ＭＳ Ｐゴシック" pitchFamily="1" charset="-128"/>
              </a:rPr>
              <a:t>Kaiser Permanente stepped up to serve as the founding funder of Denver B-cycle, and the organization</a:t>
            </a:r>
            <a:r>
              <a:rPr lang="ja-JP" altLang="en-US" sz="1000" smtClean="0">
                <a:ea typeface="ＭＳ Ｐゴシック" pitchFamily="1" charset="-128"/>
              </a:rPr>
              <a:t>’</a:t>
            </a:r>
            <a:r>
              <a:rPr lang="en-US" altLang="ja-JP" sz="1000" smtClean="0">
                <a:ea typeface="ＭＳ Ｐゴシック" pitchFamily="1" charset="-128"/>
              </a:rPr>
              <a:t>s three-year $450,000 community benefit sponsorship is a visible display of confidence in the long-term promise of the system. Along with Kaiser Permanente</a:t>
            </a:r>
            <a:r>
              <a:rPr lang="ja-JP" altLang="en-US" sz="1000" smtClean="0">
                <a:ea typeface="ＭＳ Ｐゴシック" pitchFamily="1" charset="-128"/>
              </a:rPr>
              <a:t>’</a:t>
            </a:r>
            <a:r>
              <a:rPr lang="en-US" altLang="ja-JP" sz="1000" smtClean="0">
                <a:ea typeface="ＭＳ Ｐゴシック" pitchFamily="1" charset="-128"/>
              </a:rPr>
              <a:t>s presenting sponsorship, the contributions from key community partners — Denver 2008 Convention Host Committee, the Walton Family Foundation, the Anschutz Foundation, Gates Family Foundation, the University of Colorado Housing Authority, and the Gary Williams Company — helped lay a foundation for success of bike sharing in Denver. In addition to private foundation and corporate support, Denver Bike Sharing was awarded $210,000 in 2009 from the federal Energy Efficiency and Conservation Block Grant program. No city tax dollars are going to Denver Bike Sharing.</a:t>
            </a:r>
          </a:p>
          <a:p>
            <a:r>
              <a:rPr lang="en-US" sz="1000" b="1" smtClean="0">
                <a:ea typeface="ＭＳ Ｐゴシック" pitchFamily="1" charset="-128"/>
              </a:rPr>
              <a:t>5. Boulder B-Cycle</a:t>
            </a:r>
          </a:p>
          <a:p>
            <a:r>
              <a:rPr lang="en-US" sz="1000" smtClean="0">
                <a:ea typeface="ＭＳ Ｐゴシック" pitchFamily="1" charset="-128"/>
              </a:rPr>
              <a:t>Over half of the $1.1 million dollar cost to launch the City</a:t>
            </a:r>
            <a:r>
              <a:rPr lang="ja-JP" altLang="en-US" sz="1000" smtClean="0">
                <a:ea typeface="ＭＳ Ｐゴシック" pitchFamily="1" charset="-128"/>
              </a:rPr>
              <a:t>’</a:t>
            </a:r>
            <a:r>
              <a:rPr lang="en-US" altLang="ja-JP" sz="1000" smtClean="0">
                <a:ea typeface="ＭＳ Ｐゴシック" pitchFamily="1" charset="-128"/>
              </a:rPr>
              <a:t>s existing B‐Cycle system was raised through a  grassroots fundraising effort led by Boulder B‐cycle and collected in the form of grants, donations from  individuals, and contributions from businesses of all sizes. The City of Boulder committed staff time and approximately $250,000 in city funds, as well as $250,000 of the City</a:t>
            </a:r>
            <a:r>
              <a:rPr lang="ja-JP" altLang="en-US" sz="1000" smtClean="0">
                <a:ea typeface="ＭＳ Ｐゴシック" pitchFamily="1" charset="-128"/>
              </a:rPr>
              <a:t>’</a:t>
            </a:r>
            <a:r>
              <a:rPr lang="en-US" altLang="ja-JP" sz="1000" smtClean="0">
                <a:ea typeface="ＭＳ Ｐゴシック" pitchFamily="1" charset="-128"/>
              </a:rPr>
              <a:t>s formulaic federal American Recovery and Reinvestment Act Environmental Efficiency and Conservation Block funds in support of planning and  initial capital investment of the existing B‐cycle system.</a:t>
            </a:r>
          </a:p>
          <a:p>
            <a:r>
              <a:rPr lang="en-US" sz="1000" smtClean="0">
                <a:ea typeface="ＭＳ Ｐゴシック" pitchFamily="1" charset="-128"/>
              </a:rPr>
              <a:t>The Gates Family Foundation provided a $50,000 grant to aid with start-up costs related to the planning and purchasing of the B-cycle launch system.</a:t>
            </a:r>
          </a:p>
          <a:p>
            <a:r>
              <a:rPr lang="en-US" sz="1000" smtClean="0">
                <a:ea typeface="ＭＳ Ｐゴシック" pitchFamily="1" charset="-128"/>
              </a:rPr>
              <a:t>The Google Community Grants Fund at the Tides Foundation has provided a $25,000 donation to Boulder B-cycle, as part of Google</a:t>
            </a:r>
            <a:r>
              <a:rPr lang="ja-JP" altLang="en-US" sz="1000" smtClean="0">
                <a:ea typeface="ＭＳ Ｐゴシック" pitchFamily="1" charset="-128"/>
              </a:rPr>
              <a:t>’</a:t>
            </a:r>
            <a:r>
              <a:rPr lang="en-US" altLang="ja-JP" sz="1000" smtClean="0">
                <a:ea typeface="ＭＳ Ｐゴシック" pitchFamily="1" charset="-128"/>
              </a:rPr>
              <a:t>s commitment to support innovative ways for using Internet-based technology to reduce environmental impacts and improve the quality of life in the communities where it operates. $45,000 from the City of Boulder</a:t>
            </a:r>
          </a:p>
          <a:p>
            <a:r>
              <a:rPr lang="en-US" sz="1000" b="1" smtClean="0">
                <a:ea typeface="ＭＳ Ｐゴシック" pitchFamily="1" charset="-128"/>
              </a:rPr>
              <a:t>6. Madison B-Cycle</a:t>
            </a:r>
          </a:p>
          <a:p>
            <a:r>
              <a:rPr lang="en-US" sz="1000" smtClean="0">
                <a:ea typeface="ＭＳ Ｐゴシック" pitchFamily="1" charset="-128"/>
              </a:rPr>
              <a:t>Wisconsin-based Trek Bicycles have donated US$1 million to kick-start a new B-Cycle bike sharing program in the state</a:t>
            </a:r>
            <a:r>
              <a:rPr lang="ja-JP" altLang="en-US" sz="1000" smtClean="0">
                <a:ea typeface="ＭＳ Ｐゴシック" pitchFamily="1" charset="-128"/>
              </a:rPr>
              <a:t>’</a:t>
            </a:r>
            <a:r>
              <a:rPr lang="en-US" altLang="ja-JP" sz="1000" smtClean="0">
                <a:ea typeface="ＭＳ Ｐゴシック" pitchFamily="1" charset="-128"/>
              </a:rPr>
              <a:t>s capital city of Madison. It will fund the program at a cost of $700,000 annually for five years.</a:t>
            </a:r>
          </a:p>
          <a:p>
            <a:r>
              <a:rPr lang="en-US" sz="1000" b="1" smtClean="0">
                <a:ea typeface="ＭＳ Ｐゴシック" pitchFamily="1" charset="-128"/>
              </a:rPr>
              <a:t>7. San Antonio B-Cycle</a:t>
            </a:r>
          </a:p>
          <a:p>
            <a:r>
              <a:rPr lang="en-US" sz="1000" smtClean="0">
                <a:ea typeface="ＭＳ Ｐゴシック" pitchFamily="1" charset="-128"/>
              </a:rPr>
              <a:t>ARRA Funding for Phases I and II: Energy Efficiency Community Energy Efficiency Community Block Grant (EECBG) Block Grant (EECBG) </a:t>
            </a:r>
            <a:r>
              <a:rPr lang="en-US" sz="1000" b="1" smtClean="0">
                <a:ea typeface="ＭＳ Ｐゴシック" pitchFamily="1" charset="-128"/>
              </a:rPr>
              <a:t>$920,866.00 </a:t>
            </a:r>
            <a:r>
              <a:rPr lang="en-US" sz="1000" smtClean="0">
                <a:ea typeface="ＭＳ Ｐゴシック" pitchFamily="1" charset="-128"/>
              </a:rPr>
              <a:t>Communities Putting Prevention Communities Putting Prevention to Work (CPPW): </a:t>
            </a:r>
            <a:r>
              <a:rPr lang="en-US" sz="1000" b="1" smtClean="0">
                <a:ea typeface="ＭＳ Ｐゴシック" pitchFamily="1" charset="-128"/>
              </a:rPr>
              <a:t>$324,325.00. </a:t>
            </a:r>
            <a:r>
              <a:rPr lang="en-US" sz="1000" smtClean="0">
                <a:ea typeface="ＭＳ Ｐゴシック" pitchFamily="1" charset="-128"/>
              </a:rPr>
              <a:t>San Antonio Bike Sharing receives its funds through grants, sponsorships, memberships, and transaction fees.</a:t>
            </a:r>
            <a:endParaRPr lang="en-US" sz="1000" b="1" smtClean="0">
              <a:ea typeface="ＭＳ Ｐゴシック" pitchFamily="1" charset="-128"/>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EDBE0ECB-5001-4D9A-AF04-188026D1B113}"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--Advertising companies: JC DeCaux and Clear Channel</a:t>
            </a:r>
          </a:p>
          <a:p>
            <a:r>
              <a:rPr lang="en-US" sz="1000" smtClean="0">
                <a:ea typeface="ＭＳ Ｐゴシック" pitchFamily="1" charset="-128"/>
              </a:rPr>
              <a:t>--Alta and B-Cycle – key operators in N. America</a:t>
            </a:r>
          </a:p>
        </p:txBody>
      </p:sp>
      <p:sp>
        <p:nvSpPr>
          <p:cNvPr id="39940" name="Slide Number Placeholder 3"/>
          <p:cNvSpPr>
            <a:spLocks noGrp="1"/>
          </p:cNvSpPr>
          <p:nvPr>
            <p:ph type="sldNum" sz="quarter" idx="5"/>
          </p:nvPr>
        </p:nvSpPr>
        <p:spPr bwMode="auto">
          <a:noFill/>
          <a:ln>
            <a:miter lim="800000"/>
            <a:headEnd/>
            <a:tailEnd/>
          </a:ln>
        </p:spPr>
        <p:txBody>
          <a:bodyPr/>
          <a:lstStyle/>
          <a:p>
            <a:fld id="{EEE69520-2574-4AC6-97DF-A2AC7458425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--Denver B-Cycle funded by: 1) Kaiser Permante;s 2) Foundations: a) Walton Family, b) Anschurtz Foundation, c) Gates Family; 3) Others: University of Colorado Housing Authority and Gary Williams Co.; 4) Federal: Federal Energy Efficiency and Conservation Block Grant (2009) of $210,000</a:t>
            </a:r>
          </a:p>
          <a:p>
            <a:r>
              <a:rPr lang="en-US" sz="1000" smtClean="0">
                <a:ea typeface="ＭＳ Ｐゴシック" pitchFamily="1" charset="-128"/>
              </a:rPr>
              <a:t>--Trek is another major corporate sponsor (Madison B-Cycle)</a:t>
            </a:r>
          </a:p>
          <a:p>
            <a:r>
              <a:rPr lang="en-US" sz="1000" smtClean="0">
                <a:ea typeface="ＭＳ Ｐゴシック" pitchFamily="1" charset="-128"/>
              </a:rPr>
              <a:t>--New Balance (Boston Hubway)--$5.7 million from New Balance</a:t>
            </a:r>
          </a:p>
          <a:p>
            <a:r>
              <a:rPr lang="en-US" sz="1000" smtClean="0">
                <a:ea typeface="ＭＳ Ｐゴシック" pitchFamily="1" charset="-128"/>
              </a:rPr>
              <a:t>--Blue Cross and Blue Shield of Minnesota (Nice Ride)--$1 million tobacco settlement proceeds</a:t>
            </a:r>
          </a:p>
        </p:txBody>
      </p:sp>
      <p:sp>
        <p:nvSpPr>
          <p:cNvPr id="41988" name="Slide Number Placeholder 3"/>
          <p:cNvSpPr>
            <a:spLocks noGrp="1"/>
          </p:cNvSpPr>
          <p:nvPr>
            <p:ph type="sldNum" sz="quarter" idx="5"/>
          </p:nvPr>
        </p:nvSpPr>
        <p:spPr bwMode="auto">
          <a:noFill/>
          <a:ln>
            <a:miter lim="800000"/>
            <a:headEnd/>
            <a:tailEnd/>
          </a:ln>
        </p:spPr>
        <p:txBody>
          <a:bodyPr/>
          <a:lstStyle/>
          <a:p>
            <a:fld id="{AB88E734-9FB9-4DFF-81FE-497F8445F307}"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6C8D4CA3-09EE-418A-9944-506C9344CF87}"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Cambria" pitchFamily="1" charset="0"/>
                <a:ea typeface="ＭＳ Ｐゴシック" pitchFamily="1" charset="-128"/>
              </a:rPr>
              <a:t>--300 meters = 984 feet</a:t>
            </a:r>
          </a:p>
          <a:p>
            <a:r>
              <a:rPr lang="en-US" smtClean="0">
                <a:latin typeface="Cambria" pitchFamily="1" charset="0"/>
                <a:ea typeface="ＭＳ Ｐゴシック" pitchFamily="1" charset="-128"/>
              </a:rPr>
              <a:t>--Ranges from 820 feet to 1,804 feet</a:t>
            </a:r>
          </a:p>
          <a:p>
            <a:r>
              <a:rPr lang="en-US" smtClean="0">
                <a:latin typeface="Cambria" pitchFamily="1" charset="0"/>
                <a:ea typeface="ＭＳ Ｐゴシック" pitchFamily="1" charset="-128"/>
              </a:rPr>
              <a:t>--Close range facilitates availability and redistribution</a:t>
            </a:r>
          </a:p>
        </p:txBody>
      </p:sp>
      <p:sp>
        <p:nvSpPr>
          <p:cNvPr id="46084" name="Slide Number Placeholder 3"/>
          <p:cNvSpPr>
            <a:spLocks noGrp="1"/>
          </p:cNvSpPr>
          <p:nvPr>
            <p:ph type="sldNum" sz="quarter" idx="5"/>
          </p:nvPr>
        </p:nvSpPr>
        <p:spPr bwMode="auto">
          <a:noFill/>
          <a:ln>
            <a:miter lim="800000"/>
            <a:headEnd/>
            <a:tailEnd/>
          </a:ln>
        </p:spPr>
        <p:txBody>
          <a:bodyPr/>
          <a:lstStyle/>
          <a:p>
            <a:fld id="{AA7CF937-5A07-4E87-9E57-D9633CCBFFA0}"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rPr>
              <a:t>-</a:t>
            </a:r>
            <a:r>
              <a:rPr lang="en-US" sz="1000" smtClean="0">
                <a:ea typeface="ＭＳ Ｐゴシック" pitchFamily="1" charset="-128"/>
              </a:rPr>
              <a:t>-Raster-based GIS analysis</a:t>
            </a:r>
          </a:p>
          <a:p>
            <a:r>
              <a:rPr lang="en-US" sz="1000" smtClean="0">
                <a:ea typeface="ＭＳ Ｐゴシック" pitchFamily="1" charset="-128"/>
              </a:rPr>
              <a:t>--Recommended reading: Krykewez et al (TRR 2010) paper: “Defining A Primary Market and Estimating Demand for Major Bicycle Sharing Program in Philadelphia, PA”</a:t>
            </a:r>
          </a:p>
          <a:p>
            <a:r>
              <a:rPr lang="en-US" sz="1000" smtClean="0">
                <a:ea typeface="ＭＳ Ｐゴシック" pitchFamily="1" charset="-128"/>
              </a:rPr>
              <a:t>--Mathematical tools often address asymmetry issues</a:t>
            </a:r>
          </a:p>
          <a:p>
            <a:r>
              <a:rPr lang="en-US" sz="1000" smtClean="0">
                <a:ea typeface="ＭＳ Ｐゴシック" pitchFamily="1" charset="-128"/>
              </a:rPr>
              <a:t>--Velib: Difficult to forecast extent of operational and personnel cost even with modeling tools</a:t>
            </a:r>
          </a:p>
        </p:txBody>
      </p:sp>
      <p:sp>
        <p:nvSpPr>
          <p:cNvPr id="48132" name="Slide Number Placeholder 3"/>
          <p:cNvSpPr>
            <a:spLocks noGrp="1"/>
          </p:cNvSpPr>
          <p:nvPr>
            <p:ph type="sldNum" sz="quarter" idx="5"/>
          </p:nvPr>
        </p:nvSpPr>
        <p:spPr bwMode="auto">
          <a:noFill/>
          <a:ln>
            <a:miter lim="800000"/>
            <a:headEnd/>
            <a:tailEnd/>
          </a:ln>
        </p:spPr>
        <p:txBody>
          <a:bodyPr/>
          <a:lstStyle/>
          <a:p>
            <a:fld id="{B7AECF18-EA3A-4C79-8D70-86AFC32E6C0D}"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extLst/>
        </p:spPr>
        <p:txBody>
          <a:bodyPr wrap="square" numCol="1" anchor="t" anchorCtr="0" compatLnSpc="1">
            <a:prstTxWarp prst="textNoShape">
              <a:avLst/>
            </a:prstTxWarp>
          </a:bodyPr>
          <a:lstStyle/>
          <a:p>
            <a:r>
              <a:rPr lang="en-US" sz="1000" b="1" smtClean="0">
                <a:ea typeface="ＭＳ Ｐゴシック" pitchFamily="1" charset="-128"/>
              </a:rPr>
              <a:t>Additional Expansion Principles: </a:t>
            </a:r>
            <a:r>
              <a:rPr lang="en-US" sz="1000" smtClean="0">
                <a:ea typeface="ＭＳ Ｐゴシック" pitchFamily="1" charset="-128"/>
              </a:rPr>
              <a:t>(scenarios for next 6 years; public comment through April 15, 2012)</a:t>
            </a:r>
            <a:endParaRPr lang="en-US" sz="1000" b="1" smtClean="0">
              <a:ea typeface="ＭＳ Ｐゴシック" pitchFamily="1" charset="-128"/>
            </a:endParaRPr>
          </a:p>
          <a:p>
            <a:r>
              <a:rPr lang="en-US" sz="1000" b="1" smtClean="0">
                <a:ea typeface="ＭＳ Ｐゴシック" pitchFamily="1" charset="-128"/>
              </a:rPr>
              <a:t>*</a:t>
            </a:r>
            <a:r>
              <a:rPr lang="en-US" sz="1000" smtClean="0">
                <a:ea typeface="ＭＳ Ｐゴシック" pitchFamily="1" charset="-128"/>
              </a:rPr>
              <a:t>Rebalancing bikes comprises a good percentage of operating costs, and these costs are lessened by dense station placement and appropriate station sizing.  The greater the geographic dispersion of Arlington</a:t>
            </a:r>
            <a:r>
              <a:rPr lang="ja-JP" altLang="en-US" sz="1000" smtClean="0">
                <a:ea typeface="ＭＳ Ｐゴシック" pitchFamily="1" charset="-128"/>
              </a:rPr>
              <a:t>’</a:t>
            </a:r>
            <a:r>
              <a:rPr lang="en-US" altLang="ja-JP" sz="1000" smtClean="0">
                <a:ea typeface="ＭＳ Ｐゴシック" pitchFamily="1" charset="-128"/>
              </a:rPr>
              <a:t>s Capital Bikeshare stations throughout the County and through lower density neighborhoods, the more it will cost to operate the system </a:t>
            </a:r>
          </a:p>
          <a:p>
            <a:r>
              <a:rPr lang="en-US" sz="1000" b="1" smtClean="0">
                <a:ea typeface="ＭＳ Ｐゴシック" pitchFamily="1" charset="-128"/>
              </a:rPr>
              <a:t>*</a:t>
            </a:r>
            <a:r>
              <a:rPr lang="en-US" sz="1000" smtClean="0">
                <a:ea typeface="ＭＳ Ｐゴシック" pitchFamily="1" charset="-128"/>
              </a:rPr>
              <a:t>New stations should serve a variety of trips purposes for a wide variety of users (age, race, income, gender). </a:t>
            </a:r>
          </a:p>
          <a:p>
            <a:r>
              <a:rPr lang="en-US" sz="1000" b="1" smtClean="0">
                <a:ea typeface="ＭＳ Ｐゴシック" pitchFamily="1" charset="-128"/>
              </a:rPr>
              <a:t>*</a:t>
            </a:r>
            <a:r>
              <a:rPr lang="en-US" sz="1000" smtClean="0">
                <a:ea typeface="ＭＳ Ｐゴシック" pitchFamily="1" charset="-128"/>
              </a:rPr>
              <a:t>Arlington</a:t>
            </a:r>
            <a:r>
              <a:rPr lang="ja-JP" altLang="en-US" sz="1000" smtClean="0">
                <a:ea typeface="ＭＳ Ｐゴシック" pitchFamily="1" charset="-128"/>
              </a:rPr>
              <a:t>’</a:t>
            </a:r>
            <a:r>
              <a:rPr lang="en-US" altLang="ja-JP" sz="1000" smtClean="0">
                <a:ea typeface="ＭＳ Ｐゴシック" pitchFamily="1" charset="-128"/>
              </a:rPr>
              <a:t>s CaBi expansion should serve the needs of Arlington residents, employees, and visitors.</a:t>
            </a:r>
          </a:p>
          <a:p>
            <a:r>
              <a:rPr lang="en-US" sz="1000" b="1" smtClean="0">
                <a:ea typeface="ＭＳ Ｐゴシック" pitchFamily="1" charset="-128"/>
              </a:rPr>
              <a:t>*</a:t>
            </a:r>
            <a:r>
              <a:rPr lang="en-US" sz="1000" smtClean="0">
                <a:ea typeface="ＭＳ Ｐゴシック" pitchFamily="1" charset="-128"/>
              </a:rPr>
              <a:t>New stations should be placed such that operating costs are minimized.  </a:t>
            </a:r>
          </a:p>
          <a:p>
            <a:r>
              <a:rPr lang="en-US" sz="1000" b="1" smtClean="0">
                <a:ea typeface="ＭＳ Ｐゴシック" pitchFamily="1" charset="-128"/>
              </a:rPr>
              <a:t>*</a:t>
            </a:r>
            <a:r>
              <a:rPr lang="en-US" sz="1000" smtClean="0">
                <a:ea typeface="ＭＳ Ｐゴシック" pitchFamily="1" charset="-128"/>
              </a:rPr>
              <a:t>CaBi expansion should use existing bicycle facilities (on-street bike lane, sharrows, and off-street trails) to the greatest extent possible, in concurrence with Arlington County</a:t>
            </a:r>
            <a:r>
              <a:rPr lang="ja-JP" altLang="en-US" sz="1000" smtClean="0">
                <a:ea typeface="ＭＳ Ｐゴシック" pitchFamily="1" charset="-128"/>
              </a:rPr>
              <a:t>’</a:t>
            </a:r>
            <a:r>
              <a:rPr lang="en-US" altLang="ja-JP" sz="1000" smtClean="0">
                <a:ea typeface="ＭＳ Ｐゴシック" pitchFamily="1" charset="-128"/>
              </a:rPr>
              <a:t>s </a:t>
            </a:r>
            <a:r>
              <a:rPr lang="en-US" altLang="ja-JP" sz="1000" u="sng" smtClean="0">
                <a:ea typeface="ＭＳ Ｐゴシック" pitchFamily="1" charset="-128"/>
                <a:hlinkClick r:id="rId3"/>
              </a:rPr>
              <a:t>established station location preferences</a:t>
            </a:r>
            <a:r>
              <a:rPr lang="en-US" altLang="ja-JP" sz="1000" smtClean="0">
                <a:ea typeface="ＭＳ Ｐゴシック" pitchFamily="1" charset="-128"/>
              </a:rPr>
              <a:t>. *New stations should be placed to expand the access to destinations located outside the County, particularly as neighboring jurisdictions place CaBi stations in activity centers within biking distance of Arlington. Four scenarios:</a:t>
            </a:r>
          </a:p>
          <a:p>
            <a:pPr>
              <a:buFontTx/>
              <a:buChar char="-"/>
            </a:pPr>
            <a:r>
              <a:rPr lang="en-US" sz="1000" b="1" smtClean="0">
                <a:solidFill>
                  <a:srgbClr val="1F497D"/>
                </a:solidFill>
                <a:ea typeface="ＭＳ Ｐゴシック" pitchFamily="1" charset="-128"/>
              </a:rPr>
              <a:t>Existing Deployment Expansion</a:t>
            </a:r>
            <a:r>
              <a:rPr lang="en-US" sz="1000" smtClean="0">
                <a:solidFill>
                  <a:srgbClr val="1F497D"/>
                </a:solidFill>
                <a:ea typeface="ＭＳ Ｐゴシック" pitchFamily="1" charset="-128"/>
              </a:rPr>
              <a:t> – Add density to current corridors followed by a gradual expansion into adjacent neighborhoods with high station density	</a:t>
            </a:r>
          </a:p>
          <a:p>
            <a:pPr>
              <a:buFontTx/>
              <a:buChar char="-"/>
            </a:pPr>
            <a:r>
              <a:rPr lang="en-US" sz="1000" b="1" smtClean="0">
                <a:solidFill>
                  <a:srgbClr val="1F497D"/>
                </a:solidFill>
                <a:ea typeface="ＭＳ Ｐゴシック" pitchFamily="1" charset="-128"/>
              </a:rPr>
              <a:t>Connecting Through Neighborhoods </a:t>
            </a:r>
            <a:r>
              <a:rPr lang="en-US" sz="1000" smtClean="0">
                <a:solidFill>
                  <a:srgbClr val="1F497D"/>
                </a:solidFill>
                <a:ea typeface="ＭＳ Ｐゴシック" pitchFamily="1" charset="-128"/>
              </a:rPr>
              <a:t>– Connect through neighborhoods in central Arlington to form a north/south </a:t>
            </a:r>
            <a:r>
              <a:rPr lang="ja-JP" altLang="en-US" sz="1000" smtClean="0">
                <a:solidFill>
                  <a:srgbClr val="1F497D"/>
                </a:solidFill>
                <a:ea typeface="ＭＳ Ｐゴシック" pitchFamily="1" charset="-128"/>
              </a:rPr>
              <a:t>“</a:t>
            </a:r>
            <a:r>
              <a:rPr lang="en-US" altLang="ja-JP" sz="1000" smtClean="0">
                <a:solidFill>
                  <a:srgbClr val="1F497D"/>
                </a:solidFill>
                <a:ea typeface="ＭＳ Ｐゴシック" pitchFamily="1" charset="-128"/>
              </a:rPr>
              <a:t>inner loop</a:t>
            </a:r>
            <a:r>
              <a:rPr lang="ja-JP" altLang="en-US" sz="1000" smtClean="0">
                <a:solidFill>
                  <a:srgbClr val="1F497D"/>
                </a:solidFill>
                <a:ea typeface="ＭＳ Ｐゴシック" pitchFamily="1" charset="-128"/>
              </a:rPr>
              <a:t>”</a:t>
            </a:r>
            <a:r>
              <a:rPr lang="en-US" altLang="ja-JP" sz="1000" smtClean="0">
                <a:solidFill>
                  <a:srgbClr val="1F497D"/>
                </a:solidFill>
                <a:ea typeface="ＭＳ Ｐゴシック" pitchFamily="1" charset="-128"/>
              </a:rPr>
              <a:t> of stations that connect the existing CaBi corridors with Shirlington </a:t>
            </a:r>
          </a:p>
          <a:p>
            <a:pPr>
              <a:buFontTx/>
              <a:buChar char="-"/>
            </a:pPr>
            <a:r>
              <a:rPr lang="en-US" sz="1000" b="1" smtClean="0">
                <a:solidFill>
                  <a:srgbClr val="1F497D"/>
                </a:solidFill>
                <a:ea typeface="ＭＳ Ｐゴシック" pitchFamily="1" charset="-128"/>
              </a:rPr>
              <a:t>New Corridors Expansion</a:t>
            </a:r>
            <a:r>
              <a:rPr lang="en-US" sz="1000" smtClean="0">
                <a:solidFill>
                  <a:srgbClr val="1F497D"/>
                </a:solidFill>
                <a:ea typeface="ＭＳ Ｐゴシック" pitchFamily="1" charset="-128"/>
              </a:rPr>
              <a:t> – Concentrate expansion in new corridors, Columbia Pike and Lee Highway</a:t>
            </a:r>
          </a:p>
          <a:p>
            <a:pPr>
              <a:buFontTx/>
              <a:buChar char="-"/>
            </a:pPr>
            <a:r>
              <a:rPr lang="en-US" sz="1000" b="1" smtClean="0">
                <a:solidFill>
                  <a:srgbClr val="1F497D"/>
                </a:solidFill>
                <a:ea typeface="ＭＳ Ｐゴシック" pitchFamily="1" charset="-128"/>
              </a:rPr>
              <a:t>Trail Focused Expansion</a:t>
            </a:r>
            <a:r>
              <a:rPr lang="en-US" sz="1000" smtClean="0">
                <a:solidFill>
                  <a:srgbClr val="1F497D"/>
                </a:solidFill>
                <a:ea typeface="ＭＳ Ｐゴシック" pitchFamily="1" charset="-128"/>
              </a:rPr>
              <a:t> – Focus expansion along existing off-street bicycle facilities.</a:t>
            </a:r>
          </a:p>
        </p:txBody>
      </p:sp>
      <p:sp>
        <p:nvSpPr>
          <p:cNvPr id="50180" name="Slide Number Placeholder 3"/>
          <p:cNvSpPr>
            <a:spLocks noGrp="1"/>
          </p:cNvSpPr>
          <p:nvPr>
            <p:ph type="sldNum" sz="quarter" idx="5"/>
          </p:nvPr>
        </p:nvSpPr>
        <p:spPr bwMode="auto">
          <a:noFill/>
          <a:ln>
            <a:miter lim="800000"/>
            <a:headEnd/>
            <a:tailEnd/>
          </a:ln>
        </p:spPr>
        <p:txBody>
          <a:bodyPr/>
          <a:lstStyle/>
          <a:p>
            <a:fld id="{A34245A2-2816-4CCD-B0E7-C22646A779A6}"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D83042A9-0702-478B-830F-0CB64FF43934}"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Six key areas of discussion: 1) funding/business models, 2) pre-launch and expansion considerations, 3) bicycle management, 4) bike safety/infrastructure, 5) technological innovations, and 6) public transit linkages</a:t>
            </a:r>
          </a:p>
        </p:txBody>
      </p:sp>
      <p:sp>
        <p:nvSpPr>
          <p:cNvPr id="17412" name="Slide Number Placeholder 3"/>
          <p:cNvSpPr>
            <a:spLocks noGrp="1"/>
          </p:cNvSpPr>
          <p:nvPr>
            <p:ph type="sldNum" sz="quarter" idx="5"/>
          </p:nvPr>
        </p:nvSpPr>
        <p:spPr bwMode="auto">
          <a:noFill/>
          <a:ln>
            <a:miter lim="800000"/>
            <a:headEnd/>
            <a:tailEnd/>
          </a:ln>
        </p:spPr>
        <p:txBody>
          <a:bodyPr/>
          <a:lstStyle/>
          <a:p>
            <a:fld id="{0A63D717-21E5-4CAC-9B4E-E8D5ACC979E7}"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--Logos, websites, social media</a:t>
            </a:r>
          </a:p>
          <a:p>
            <a:r>
              <a:rPr lang="en-US" sz="1000" smtClean="0">
                <a:ea typeface="ＭＳ Ｐゴシック" pitchFamily="1" charset="-128"/>
              </a:rPr>
              <a:t>--PR to generate early awareness and membership/sponsorships</a:t>
            </a:r>
          </a:p>
          <a:p>
            <a:r>
              <a:rPr lang="en-US" sz="1000" smtClean="0">
                <a:ea typeface="ＭＳ Ｐゴシック" pitchFamily="1" charset="-128"/>
              </a:rPr>
              <a:t>--Public demonstrations and workshops</a:t>
            </a:r>
          </a:p>
        </p:txBody>
      </p:sp>
      <p:sp>
        <p:nvSpPr>
          <p:cNvPr id="54276" name="Slide Number Placeholder 3"/>
          <p:cNvSpPr>
            <a:spLocks noGrp="1"/>
          </p:cNvSpPr>
          <p:nvPr>
            <p:ph type="sldNum" sz="quarter" idx="5"/>
          </p:nvPr>
        </p:nvSpPr>
        <p:spPr bwMode="auto">
          <a:noFill/>
          <a:ln>
            <a:miter lim="800000"/>
            <a:headEnd/>
            <a:tailEnd/>
          </a:ln>
        </p:spPr>
        <p:txBody>
          <a:bodyPr/>
          <a:lstStyle/>
          <a:p>
            <a:fld id="{D2402864-E454-4AA3-8580-87EAECFDE98F}"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--Need to integrate into the fabric of the community</a:t>
            </a:r>
          </a:p>
        </p:txBody>
      </p:sp>
      <p:sp>
        <p:nvSpPr>
          <p:cNvPr id="56324" name="Slide Number Placeholder 3"/>
          <p:cNvSpPr>
            <a:spLocks noGrp="1"/>
          </p:cNvSpPr>
          <p:nvPr>
            <p:ph type="sldNum" sz="quarter" idx="5"/>
          </p:nvPr>
        </p:nvSpPr>
        <p:spPr bwMode="auto">
          <a:noFill/>
          <a:ln>
            <a:miter lim="800000"/>
            <a:headEnd/>
            <a:tailEnd/>
          </a:ln>
        </p:spPr>
        <p:txBody>
          <a:bodyPr/>
          <a:lstStyle/>
          <a:p>
            <a:fld id="{0235AE11-9500-4F36-B121-9B78A0849840}"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rPr>
              <a:t>--EVs, CNG, on-board computers that display station status</a:t>
            </a:r>
          </a:p>
        </p:txBody>
      </p:sp>
      <p:sp>
        <p:nvSpPr>
          <p:cNvPr id="58372" name="Slide Number Placeholder 3"/>
          <p:cNvSpPr>
            <a:spLocks noGrp="1"/>
          </p:cNvSpPr>
          <p:nvPr>
            <p:ph type="sldNum" sz="quarter" idx="5"/>
          </p:nvPr>
        </p:nvSpPr>
        <p:spPr bwMode="auto">
          <a:noFill/>
          <a:ln>
            <a:miter lim="800000"/>
            <a:headEnd/>
            <a:tailEnd/>
          </a:ln>
        </p:spPr>
        <p:txBody>
          <a:bodyPr/>
          <a:lstStyle/>
          <a:p>
            <a:fld id="{20F3C8D4-099D-486D-9811-D14AEA52477D}"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--Rider helps with redistribution</a:t>
            </a:r>
          </a:p>
          <a:p>
            <a:r>
              <a:rPr lang="en-US" sz="1000" smtClean="0">
                <a:ea typeface="ＭＳ Ｐゴシック" pitchFamily="1" charset="-128"/>
              </a:rPr>
              <a:t>--Extra time: Velib</a:t>
            </a:r>
          </a:p>
          <a:p>
            <a:r>
              <a:rPr lang="en-US" sz="1000" smtClean="0">
                <a:ea typeface="ＭＳ Ｐゴシック" pitchFamily="1" charset="-128"/>
              </a:rPr>
              <a:t>--Price/credit reduction—e.g., CapBi “Reverse Riders Rewards Program”</a:t>
            </a:r>
          </a:p>
        </p:txBody>
      </p:sp>
      <p:sp>
        <p:nvSpPr>
          <p:cNvPr id="60420" name="Slide Number Placeholder 3"/>
          <p:cNvSpPr>
            <a:spLocks noGrp="1"/>
          </p:cNvSpPr>
          <p:nvPr>
            <p:ph type="sldNum" sz="quarter" idx="5"/>
          </p:nvPr>
        </p:nvSpPr>
        <p:spPr bwMode="auto">
          <a:noFill/>
          <a:ln>
            <a:miter lim="800000"/>
            <a:headEnd/>
            <a:tailEnd/>
          </a:ln>
        </p:spPr>
        <p:txBody>
          <a:bodyPr/>
          <a:lstStyle/>
          <a:p>
            <a:fld id="{392FB4EA-1A32-47C3-BA19-E05015235B7C}"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rPr>
              <a:t>--Need for training, particularly with newer cyclists</a:t>
            </a:r>
          </a:p>
          <a:p>
            <a:r>
              <a:rPr lang="en-US" smtClean="0">
                <a:ea typeface="ＭＳ Ｐゴシック" pitchFamily="1" charset="-128"/>
              </a:rPr>
              <a:t>--#s increase safety</a:t>
            </a:r>
          </a:p>
          <a:p>
            <a:r>
              <a:rPr lang="en-US" smtClean="0">
                <a:ea typeface="ＭＳ Ｐゴシック" pitchFamily="1" charset="-128"/>
              </a:rPr>
              <a:t>--Laws: lower speed limits, more bike paths, and more one-way streets</a:t>
            </a:r>
          </a:p>
          <a:p>
            <a:endParaRPr lang="en-US" smtClean="0">
              <a:ea typeface="ＭＳ Ｐゴシック" pitchFamily="1"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0CB56A7D-0247-46C5-9EAE-41B3FD87A346}"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--SandVault.com</a:t>
            </a:r>
          </a:p>
          <a:p>
            <a:r>
              <a:rPr lang="en-US" sz="1000" smtClean="0">
                <a:ea typeface="ＭＳ Ｐゴシック" pitchFamily="1" charset="-128"/>
              </a:rPr>
              <a:t>--Based in Richmond, British Columbia, Canada</a:t>
            </a:r>
          </a:p>
          <a:p>
            <a:r>
              <a:rPr lang="en-US" sz="1000" smtClean="0">
                <a:ea typeface="ＭＳ Ｐゴシック" pitchFamily="1" charset="-128"/>
              </a:rPr>
              <a:t>--Melbourne: Relocated some of its stations to the suburbs</a:t>
            </a:r>
          </a:p>
          <a:p>
            <a:r>
              <a:rPr lang="en-US" sz="1000" smtClean="0">
                <a:ea typeface="ＭＳ Ｐゴシック" pitchFamily="1" charset="-128"/>
              </a:rPr>
              <a:t>--Bike share engineers at </a:t>
            </a:r>
            <a:r>
              <a:rPr lang="en-US" sz="1000" smtClean="0">
                <a:ea typeface="ＭＳ Ｐゴシック" pitchFamily="1" charset="-128"/>
                <a:hlinkClick r:id="rId3"/>
              </a:rPr>
              <a:t>SandVault</a:t>
            </a:r>
            <a:r>
              <a:rPr lang="en-US" sz="1000" smtClean="0">
                <a:ea typeface="ＭＳ Ｐゴシック" pitchFamily="1" charset="-128"/>
              </a:rPr>
              <a:t>, originators of the </a:t>
            </a:r>
            <a:r>
              <a:rPr lang="en-US" sz="1000" smtClean="0">
                <a:ea typeface="ＭＳ Ｐゴシック" pitchFamily="1" charset="-128"/>
                <a:hlinkClick r:id="rId4"/>
              </a:rPr>
              <a:t>Public Bike Share system</a:t>
            </a:r>
            <a:r>
              <a:rPr lang="en-US" sz="1000" smtClean="0">
                <a:ea typeface="ＭＳ Ｐゴシック" pitchFamily="1" charset="-128"/>
              </a:rPr>
              <a:t>, have come up with a way to share helmets, too.</a:t>
            </a:r>
          </a:p>
          <a:p>
            <a:r>
              <a:rPr lang="en-US" sz="1000" smtClean="0">
                <a:ea typeface="ＭＳ Ｐゴシック" pitchFamily="1" charset="-128"/>
              </a:rPr>
              <a:t>SandVault calls the HelmetStation the first fully integrated helmet dispensing system.</a:t>
            </a:r>
          </a:p>
          <a:p>
            <a:r>
              <a:rPr lang="en-US" sz="1000" smtClean="0">
                <a:ea typeface="ＭＳ Ｐゴシック" pitchFamily="1" charset="-128"/>
              </a:rPr>
              <a:t>Others have tried the concept of dispensing helmets through a vending machine - but while practical, it's not exactly a green solution. SandVault said its HelmetShare helmets (rental during a bike share session is estimated to cost approximately $1) will be "recyclable" because they will be sanitized upon their return to the bike sharing kiosk, before being rented out to a new user.</a:t>
            </a:r>
          </a:p>
          <a:p>
            <a:endParaRPr lang="en-US" sz="1000" smtClean="0">
              <a:ea typeface="ＭＳ Ｐゴシック" pitchFamily="1"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86F4EC4-43B7-4946-8CDB-4375F76B2C11}"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--Examples of painting bike lanes bright colors</a:t>
            </a:r>
          </a:p>
          <a:p>
            <a:r>
              <a:rPr lang="en-US" sz="1000" smtClean="0">
                <a:ea typeface="ＭＳ Ｐゴシック" pitchFamily="1" charset="-128"/>
              </a:rPr>
              <a:t>--Advance stop lines to minimize potential turning conflicts</a:t>
            </a:r>
          </a:p>
        </p:txBody>
      </p:sp>
      <p:sp>
        <p:nvSpPr>
          <p:cNvPr id="66564" name="Slide Number Placeholder 3"/>
          <p:cNvSpPr>
            <a:spLocks noGrp="1"/>
          </p:cNvSpPr>
          <p:nvPr>
            <p:ph type="sldNum" sz="quarter" idx="5"/>
          </p:nvPr>
        </p:nvSpPr>
        <p:spPr bwMode="auto">
          <a:noFill/>
          <a:ln>
            <a:miter lim="800000"/>
            <a:headEnd/>
            <a:tailEnd/>
          </a:ln>
        </p:spPr>
        <p:txBody>
          <a:bodyPr/>
          <a:lstStyle/>
          <a:p>
            <a:fld id="{82F4F8CB-7961-4A69-91D3-5C0F8CE0BDD5}"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--Many examples of expanded bike paths</a:t>
            </a:r>
          </a:p>
          <a:p>
            <a:r>
              <a:rPr lang="en-US" sz="1000" smtClean="0">
                <a:ea typeface="ＭＳ Ｐゴシック" pitchFamily="1" charset="-128"/>
              </a:rPr>
              <a:t>--Paris expanded to 399 km (2007)</a:t>
            </a:r>
          </a:p>
          <a:p>
            <a:r>
              <a:rPr lang="en-US" sz="1000" smtClean="0">
                <a:ea typeface="ＭＳ Ｐゴシック" pitchFamily="1" charset="-128"/>
              </a:rPr>
              <a:t>--Barcelona expanded to 155 km (2008)</a:t>
            </a:r>
          </a:p>
          <a:p>
            <a:r>
              <a:rPr lang="en-US" sz="1000" smtClean="0">
                <a:ea typeface="ＭＳ Ｐゴシック" pitchFamily="1" charset="-128"/>
              </a:rPr>
              <a:t>--NYC built over 200 miles of bike lanes and saw commuter cycling grow by 77%</a:t>
            </a:r>
          </a:p>
          <a:p>
            <a:r>
              <a:rPr lang="en-US" sz="1000" smtClean="0">
                <a:ea typeface="ＭＳ Ｐゴシック" pitchFamily="1" charset="-128"/>
              </a:rPr>
              <a:t>-- Mexico City will build 186 miles by 2012</a:t>
            </a:r>
          </a:p>
        </p:txBody>
      </p:sp>
      <p:sp>
        <p:nvSpPr>
          <p:cNvPr id="68612" name="Slide Number Placeholder 3"/>
          <p:cNvSpPr>
            <a:spLocks noGrp="1"/>
          </p:cNvSpPr>
          <p:nvPr>
            <p:ph type="sldNum" sz="quarter" idx="5"/>
          </p:nvPr>
        </p:nvSpPr>
        <p:spPr bwMode="auto">
          <a:noFill/>
          <a:ln>
            <a:miter lim="800000"/>
            <a:headEnd/>
            <a:tailEnd/>
          </a:ln>
        </p:spPr>
        <p:txBody>
          <a:bodyPr/>
          <a:lstStyle/>
          <a:p>
            <a:fld id="{BDCC7FE2-5B16-497A-AE62-04F5D6DBB0C1}"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--B-Cycle – GPS device</a:t>
            </a:r>
          </a:p>
          <a:p>
            <a:r>
              <a:rPr lang="en-US" sz="1000" smtClean="0">
                <a:ea typeface="ＭＳ Ｐゴシック" pitchFamily="1" charset="-128"/>
              </a:rPr>
              <a:t>--BIXI – RFID tags/chips</a:t>
            </a:r>
          </a:p>
          <a:p>
            <a:r>
              <a:rPr lang="en-US" sz="1000" smtClean="0">
                <a:ea typeface="ＭＳ Ｐゴシック" pitchFamily="1" charset="-128"/>
              </a:rPr>
              <a:t>If programs collect bikesharing usage data, they typically do so through GPS technology and utilize software to translate that data. Here is a B-Cycle example:</a:t>
            </a:r>
          </a:p>
          <a:p>
            <a:r>
              <a:rPr lang="ja-JP" altLang="en-US" sz="1000" smtClean="0">
                <a:ea typeface="ＭＳ Ｐゴシック" pitchFamily="1" charset="-128"/>
              </a:rPr>
              <a:t>“</a:t>
            </a:r>
            <a:r>
              <a:rPr lang="en-US" altLang="ja-JP" sz="1000" smtClean="0">
                <a:ea typeface="ＭＳ Ｐゴシック" pitchFamily="1" charset="-128"/>
              </a:rPr>
              <a:t>B-cycles are equipped with an internal GPS device that tracks the bike</a:t>
            </a:r>
            <a:r>
              <a:rPr lang="ja-JP" altLang="en-US" sz="1000" smtClean="0">
                <a:ea typeface="ＭＳ Ｐゴシック" pitchFamily="1" charset="-128"/>
              </a:rPr>
              <a:t>’</a:t>
            </a:r>
            <a:r>
              <a:rPr lang="en-US" altLang="ja-JP" sz="1000" smtClean="0">
                <a:ea typeface="ＭＳ Ｐゴシック" pitchFamily="1" charset="-128"/>
              </a:rPr>
              <a:t>s trips. Other technology associates each trip with the member who checked out the bike. After this information is transferred to B-cycle</a:t>
            </a:r>
            <a:r>
              <a:rPr lang="ja-JP" altLang="en-US" sz="1000" smtClean="0">
                <a:ea typeface="ＭＳ Ｐゴシック" pitchFamily="1" charset="-128"/>
              </a:rPr>
              <a:t>’</a:t>
            </a:r>
            <a:r>
              <a:rPr lang="en-US" altLang="ja-JP" sz="1000" smtClean="0">
                <a:ea typeface="ＭＳ Ｐゴシック" pitchFamily="1" charset="-128"/>
              </a:rPr>
              <a:t>s computers, algorithms translate the trip information into estimates of the number of calories burned and carbon emissions avoided (as compared to the use of an average automobile for the same trip). If there are technical errors with the data collection or transfer, an estimate will be applied and clearly noted as such.</a:t>
            </a:r>
            <a:r>
              <a:rPr lang="ja-JP" altLang="en-US" sz="1000" smtClean="0">
                <a:ea typeface="ＭＳ Ｐゴシック" pitchFamily="1" charset="-128"/>
              </a:rPr>
              <a:t>”</a:t>
            </a:r>
            <a:endParaRPr lang="en-US" altLang="ja-JP" sz="1000" smtClean="0">
              <a:ea typeface="ＭＳ Ｐゴシック" pitchFamily="1" charset="-128"/>
            </a:endParaRPr>
          </a:p>
          <a:p>
            <a:endParaRPr lang="en-US" sz="1000" smtClean="0">
              <a:ea typeface="ＭＳ Ｐゴシック" pitchFamily="1" charset="-128"/>
            </a:endParaRPr>
          </a:p>
          <a:p>
            <a:r>
              <a:rPr lang="en-US" sz="1000" smtClean="0">
                <a:ea typeface="ＭＳ Ｐゴシック" pitchFamily="1" charset="-128"/>
              </a:rPr>
              <a:t>Other programs, like BIXI, use RFID (Radio Frequency Identification) tags/chips to track usage data.</a:t>
            </a:r>
          </a:p>
        </p:txBody>
      </p:sp>
      <p:sp>
        <p:nvSpPr>
          <p:cNvPr id="70660" name="Slide Number Placeholder 3"/>
          <p:cNvSpPr>
            <a:spLocks noGrp="1"/>
          </p:cNvSpPr>
          <p:nvPr>
            <p:ph type="sldNum" sz="quarter" idx="5"/>
          </p:nvPr>
        </p:nvSpPr>
        <p:spPr bwMode="auto">
          <a:noFill/>
          <a:ln>
            <a:miter lim="800000"/>
            <a:headEnd/>
            <a:tailEnd/>
          </a:ln>
        </p:spPr>
        <p:txBody>
          <a:bodyPr/>
          <a:lstStyle/>
          <a:p>
            <a:fld id="{F860F2CC-4D13-4F38-9C84-1C7B95F8ED60}"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BING: free-standing bike, Internet/text checkout, GPS tracking, wheel tightens when removed from area, and bike coordinates dispatched after 15 minutes outside designated area</a:t>
            </a:r>
          </a:p>
          <a:p>
            <a:r>
              <a:rPr lang="en-US" sz="1000" smtClean="0">
                <a:ea typeface="ＭＳ Ｐゴシック" pitchFamily="1" charset="-128"/>
              </a:rPr>
              <a:t>--Source for Bing technology noted above: http://www.designbuzz.com/inclusive-bike-sharing-concept-rethink-rebike-recycle.html (Denmark)</a:t>
            </a:r>
            <a:br>
              <a:rPr lang="en-US" sz="1000" smtClean="0">
                <a:ea typeface="ＭＳ Ｐゴシック" pitchFamily="1" charset="-128"/>
              </a:rPr>
            </a:br>
            <a:r>
              <a:rPr lang="en-US" sz="1000" smtClean="0">
                <a:ea typeface="ＭＳ Ｐゴシック" pitchFamily="1" charset="-128"/>
              </a:rPr>
              <a:t>--Spotcycle App for smartphone users now offers updates on bikes/stations for the following programs:</a:t>
            </a:r>
            <a:br>
              <a:rPr lang="en-US" sz="1000" smtClean="0">
                <a:ea typeface="ＭＳ Ｐゴシック" pitchFamily="1" charset="-128"/>
              </a:rPr>
            </a:br>
            <a:r>
              <a:rPr lang="en-US" sz="1000" smtClean="0">
                <a:ea typeface="ＭＳ Ｐゴシック" pitchFamily="1" charset="-128"/>
              </a:rPr>
              <a:t> 1) London: Barclays Cycle Hire</a:t>
            </a:r>
          </a:p>
          <a:p>
            <a:r>
              <a:rPr lang="en-US" sz="1000" smtClean="0">
                <a:ea typeface="ＭＳ Ｐゴシック" pitchFamily="1" charset="-128"/>
              </a:rPr>
              <a:t> 2) Melbourne: Melbourne Bike Share</a:t>
            </a:r>
          </a:p>
          <a:p>
            <a:r>
              <a:rPr lang="en-US" sz="1000" smtClean="0">
                <a:ea typeface="ＭＳ Ｐゴシック" pitchFamily="1" charset="-128"/>
              </a:rPr>
              <a:t> 3) Montreal: Bixi Montreal</a:t>
            </a:r>
          </a:p>
          <a:p>
            <a:r>
              <a:rPr lang="en-US" sz="1000" smtClean="0">
                <a:ea typeface="ＭＳ Ｐゴシック" pitchFamily="1" charset="-128"/>
              </a:rPr>
              <a:t> 4) DC: Capital Bikeshare</a:t>
            </a:r>
          </a:p>
          <a:p>
            <a:r>
              <a:rPr lang="en-US" sz="1000" smtClean="0">
                <a:ea typeface="ＭＳ Ｐゴシック" pitchFamily="1" charset="-128"/>
              </a:rPr>
              <a:t> 5) Minneapolis: Nice Ride.</a:t>
            </a:r>
          </a:p>
        </p:txBody>
      </p:sp>
      <p:sp>
        <p:nvSpPr>
          <p:cNvPr id="72708" name="Slide Number Placeholder 3"/>
          <p:cNvSpPr>
            <a:spLocks noGrp="1"/>
          </p:cNvSpPr>
          <p:nvPr>
            <p:ph type="sldNum" sz="quarter" idx="5"/>
          </p:nvPr>
        </p:nvSpPr>
        <p:spPr bwMode="auto">
          <a:noFill/>
          <a:ln>
            <a:miter lim="800000"/>
            <a:headEnd/>
            <a:tailEnd/>
          </a:ln>
        </p:spPr>
        <p:txBody>
          <a:bodyPr/>
          <a:lstStyle/>
          <a:p>
            <a:fld id="{30D50768-53BE-4277-86AA-3A0884B42786}"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--Form of public transportation; does not address university</a:t>
            </a:r>
          </a:p>
          <a:p>
            <a:r>
              <a:rPr lang="en-US" sz="1000" smtClean="0">
                <a:ea typeface="ＭＳ Ｐゴシック" pitchFamily="1" charset="-128"/>
              </a:rPr>
              <a:t>and business bikesharing programs (with exception of U of T)</a:t>
            </a:r>
          </a:p>
          <a:p>
            <a:r>
              <a:rPr lang="en-US" sz="1000" smtClean="0">
                <a:ea typeface="ＭＳ Ｐゴシック" pitchFamily="1" charset="-128"/>
              </a:rPr>
              <a:t>--Intended for “point-to-point” trips; typically one way</a:t>
            </a:r>
          </a:p>
          <a:p>
            <a:r>
              <a:rPr lang="en-US" sz="1000" smtClean="0">
                <a:ea typeface="ＭＳ Ｐゴシック" pitchFamily="1" charset="-128"/>
              </a:rPr>
              <a:t>--Designed for short trips under 3 miles and 30 minutes</a:t>
            </a:r>
          </a:p>
          <a:p>
            <a:endParaRPr lang="en-US" sz="1000" smtClean="0">
              <a:ea typeface="ＭＳ Ｐゴシック" pitchFamily="1"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7749E0A2-8FF9-4287-B031-BD37082168F6}"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--11 out of 25 locations might have access to trailers/cargo bikes</a:t>
            </a:r>
          </a:p>
          <a:p>
            <a:r>
              <a:rPr lang="en-US" sz="1000" smtClean="0">
                <a:ea typeface="ＭＳ Ｐゴシック" pitchFamily="1" charset="-128"/>
              </a:rPr>
              <a:t>--3 year project</a:t>
            </a:r>
          </a:p>
          <a:p>
            <a:r>
              <a:rPr lang="en-US" sz="1000" smtClean="0">
                <a:ea typeface="ＭＳ Ｐゴシック" pitchFamily="1" charset="-128"/>
              </a:rPr>
              <a:t>--30-month implementation period</a:t>
            </a:r>
          </a:p>
          <a:p>
            <a:r>
              <a:rPr lang="en-US" sz="1000" smtClean="0">
                <a:ea typeface="ＭＳ Ｐゴシック" pitchFamily="1" charset="-128"/>
              </a:rPr>
              <a:t>--Possible ebike vendors: Elite Electric Bikes, PiMobility , Giant, iZip (Currie)</a:t>
            </a:r>
          </a:p>
        </p:txBody>
      </p:sp>
      <p:sp>
        <p:nvSpPr>
          <p:cNvPr id="74756" name="Slide Number Placeholder 3"/>
          <p:cNvSpPr>
            <a:spLocks noGrp="1"/>
          </p:cNvSpPr>
          <p:nvPr>
            <p:ph type="sldNum" sz="quarter" idx="5"/>
          </p:nvPr>
        </p:nvSpPr>
        <p:spPr bwMode="auto">
          <a:noFill/>
          <a:ln>
            <a:miter lim="800000"/>
            <a:headEnd/>
            <a:tailEnd/>
          </a:ln>
        </p:spPr>
        <p:txBody>
          <a:bodyPr/>
          <a:lstStyle/>
          <a:p>
            <a:fld id="{C59B4D33-3730-4042-9CBA-FC01A03CEEDB}"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rPr>
              <a:t>--50 people; peak use 10am to 3pm </a:t>
            </a:r>
          </a:p>
          <a:p>
            <a:r>
              <a:rPr lang="en-US" smtClean="0">
                <a:ea typeface="ＭＳ Ｐゴシック" pitchFamily="1" charset="-128"/>
              </a:rPr>
              <a:t>--20% regular users; do not have reservations; two-way model </a:t>
            </a:r>
          </a:p>
          <a:p>
            <a:r>
              <a:rPr lang="en-US" smtClean="0">
                <a:ea typeface="ＭＳ Ｐゴシック" pitchFamily="1" charset="-128"/>
              </a:rPr>
              <a:t>--iZip bikes; owner is Currie; 20 mile range; 12 batteries for 7 bikes (about 1.5 batteries/bike)</a:t>
            </a:r>
          </a:p>
          <a:p>
            <a:r>
              <a:rPr lang="en-US" smtClean="0">
                <a:ea typeface="ＭＳ Ｐゴシック" pitchFamily="1" charset="-128"/>
              </a:rPr>
              <a:t>--Accell bought Currie; leading ebike maker in Europe; batteries weigh 9 lbs.</a:t>
            </a:r>
          </a:p>
          <a:p>
            <a:endParaRPr lang="en-US" smtClean="0">
              <a:ea typeface="ＭＳ Ｐゴシック" pitchFamily="1"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1C6F29F3-9993-4E5E-8E40-DB4BF5BEC0C9}"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9CADE33E-999E-4947-AFA2-ED7219925CE9}"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rPr>
              <a:t>--Multi-modal connections to Call-A-Bike</a:t>
            </a:r>
          </a:p>
          <a:p>
            <a:r>
              <a:rPr lang="en-US" smtClean="0">
                <a:ea typeface="ＭＳ Ｐゴシック" pitchFamily="1" charset="-128"/>
              </a:rPr>
              <a:t>--Flinkster-Carsharing of Deutschen Bahn was electric carsharing program in the Berlin trial.</a:t>
            </a:r>
          </a:p>
        </p:txBody>
      </p:sp>
      <p:sp>
        <p:nvSpPr>
          <p:cNvPr id="80900" name="Slide Number Placeholder 3"/>
          <p:cNvSpPr>
            <a:spLocks noGrp="1"/>
          </p:cNvSpPr>
          <p:nvPr>
            <p:ph type="sldNum" sz="quarter" idx="5"/>
          </p:nvPr>
        </p:nvSpPr>
        <p:spPr bwMode="auto">
          <a:noFill/>
          <a:ln>
            <a:miter lim="800000"/>
            <a:headEnd/>
            <a:tailEnd/>
          </a:ln>
        </p:spPr>
        <p:txBody>
          <a:bodyPr/>
          <a:lstStyle/>
          <a:p>
            <a:fld id="{2621E030-F796-46E0-BE33-6D286BD05030}"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 charset="-128"/>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4EC989B7-7EFF-445E-B16C-8A96220CC8EC}" type="slidenum">
              <a:rPr lang="en-US"/>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112C2BF1-7227-47FD-929A-2BE871D4F0C4}" type="slidenum">
              <a:rPr lang="en-US"/>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8016613B-AEF3-417E-AD8F-6EB4DBCC8BB0}" type="slidenum">
              <a:rPr lang="en-US"/>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--1</a:t>
            </a:r>
            <a:r>
              <a:rPr lang="en-US" sz="1000" baseline="30000" smtClean="0">
                <a:ea typeface="ＭＳ Ｐゴシック" pitchFamily="1" charset="-128"/>
              </a:rPr>
              <a:t>st</a:t>
            </a:r>
            <a:r>
              <a:rPr lang="en-US" sz="1000" smtClean="0">
                <a:ea typeface="ＭＳ Ｐゴシック" pitchFamily="1" charset="-128"/>
              </a:rPr>
              <a:t> generation: 1965 Amsterdam “white bikes”</a:t>
            </a:r>
          </a:p>
          <a:p>
            <a:r>
              <a:rPr lang="en-US" sz="1000" smtClean="0">
                <a:ea typeface="ＭＳ Ｐゴシック" pitchFamily="1" charset="-128"/>
              </a:rPr>
              <a:t>--2</a:t>
            </a:r>
            <a:r>
              <a:rPr lang="en-US" sz="1000" baseline="30000" smtClean="0">
                <a:ea typeface="ＭＳ Ｐゴシック" pitchFamily="1" charset="-128"/>
              </a:rPr>
              <a:t>nd</a:t>
            </a:r>
            <a:r>
              <a:rPr lang="en-US" sz="1000" smtClean="0">
                <a:ea typeface="ＭＳ Ｐゴシック" pitchFamily="1" charset="-128"/>
              </a:rPr>
              <a:t> generation: 1995 Copehagen</a:t>
            </a:r>
          </a:p>
          <a:p>
            <a:r>
              <a:rPr lang="en-US" sz="1000" smtClean="0">
                <a:ea typeface="ＭＳ Ｐゴシック" pitchFamily="1" charset="-128"/>
              </a:rPr>
              <a:t>--3</a:t>
            </a:r>
            <a:r>
              <a:rPr lang="en-US" sz="1000" baseline="30000" smtClean="0">
                <a:ea typeface="ＭＳ Ｐゴシック" pitchFamily="1" charset="-128"/>
              </a:rPr>
              <a:t>rd</a:t>
            </a:r>
            <a:r>
              <a:rPr lang="en-US" sz="1000" smtClean="0">
                <a:ea typeface="ＭＳ Ｐゴシック" pitchFamily="1" charset="-128"/>
              </a:rPr>
              <a:t> generation: 1998 Velo a la Cartes in Rennes, France; emphasis on user accountability (use of credit or debit cards); Velib—20,600 bikes and over 1450 stations</a:t>
            </a:r>
          </a:p>
          <a:p>
            <a:r>
              <a:rPr lang="en-US" sz="1000" smtClean="0">
                <a:ea typeface="ＭＳ Ｐゴシック" pitchFamily="1" charset="-128"/>
              </a:rPr>
              <a:t>--Theft: Minneapolis had one bike theft in 2011; DC/Arlington’s Capital Bikeshare theft rate is less than 1%</a:t>
            </a:r>
          </a:p>
          <a:p>
            <a:endParaRPr lang="en-US" sz="1000" smtClean="0">
              <a:ea typeface="ＭＳ Ｐゴシック" pitchFamily="1"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A1F66724-0CEA-4909-94D6-B142558A52B3}"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Autofit/>
          </a:bodyPr>
          <a:lstStyle/>
          <a:p>
            <a:r>
              <a:rPr lang="en-US" sz="1000" smtClean="0">
                <a:ea typeface="ＭＳ Ｐゴシック" pitchFamily="1" charset="-128"/>
              </a:rPr>
              <a:t>--Rugged, urban juggle bikes</a:t>
            </a:r>
          </a:p>
          <a:p>
            <a:r>
              <a:rPr lang="en-US" sz="1000" smtClean="0">
                <a:ea typeface="ＭＳ Ｐゴシック" pitchFamily="1" charset="-128"/>
              </a:rPr>
              <a:t>--Proprietary bolts, axels, nuts, fenders, and handle bars</a:t>
            </a:r>
          </a:p>
          <a:p>
            <a:r>
              <a:rPr lang="en-US" sz="1000" b="1" smtClean="0">
                <a:ea typeface="ＭＳ Ｐゴシック" pitchFamily="1" charset="-128"/>
              </a:rPr>
              <a:t>--BIXI bicycles:</a:t>
            </a:r>
          </a:p>
          <a:p>
            <a:pPr>
              <a:buFontTx/>
              <a:buAutoNum type="arabicPeriod"/>
            </a:pPr>
            <a:r>
              <a:rPr lang="en-US" sz="1000" smtClean="0">
                <a:ea typeface="ＭＳ Ｐゴシック" pitchFamily="1" charset="-128"/>
              </a:rPr>
              <a:t>Aluminum frame - light, strong, durable.</a:t>
            </a:r>
          </a:p>
          <a:p>
            <a:pPr>
              <a:buFontTx/>
              <a:buAutoNum type="arabicPeriod"/>
            </a:pPr>
            <a:r>
              <a:rPr lang="en-US" sz="1000" smtClean="0">
                <a:ea typeface="ＭＳ Ｐゴシック" pitchFamily="1" charset="-128"/>
              </a:rPr>
              <a:t>One-piece handlebar covers and protects all components.</a:t>
            </a:r>
          </a:p>
          <a:p>
            <a:pPr>
              <a:buFontTx/>
              <a:buAutoNum type="arabicPeriod"/>
            </a:pPr>
            <a:r>
              <a:rPr lang="en-US" sz="1000" smtClean="0">
                <a:ea typeface="ＭＳ Ｐゴシック" pitchFamily="1" charset="-128"/>
              </a:rPr>
              <a:t>All cables and derailleur covered for better protection.</a:t>
            </a:r>
          </a:p>
          <a:p>
            <a:pPr>
              <a:buFontTx/>
              <a:buAutoNum type="arabicPeriod"/>
            </a:pPr>
            <a:r>
              <a:rPr lang="en-US" sz="1000" smtClean="0">
                <a:ea typeface="ＭＳ Ｐゴシック" pitchFamily="1" charset="-128"/>
              </a:rPr>
              <a:t>Chain protector integrated into bike structure.</a:t>
            </a:r>
          </a:p>
          <a:p>
            <a:pPr>
              <a:buFontTx/>
              <a:buAutoNum type="arabicPeriod"/>
            </a:pPr>
            <a:r>
              <a:rPr lang="en-US" sz="1000" smtClean="0">
                <a:ea typeface="ＭＳ Ｐゴシック" pitchFamily="1" charset="-128"/>
              </a:rPr>
              <a:t>Active lighting - front and back, always on when riding.</a:t>
            </a:r>
          </a:p>
          <a:p>
            <a:pPr>
              <a:buFontTx/>
              <a:buAutoNum type="arabicPeriod"/>
            </a:pPr>
            <a:r>
              <a:rPr lang="en-US" sz="1000" smtClean="0">
                <a:ea typeface="ＭＳ Ｐゴシック" pitchFamily="1" charset="-128"/>
              </a:rPr>
              <a:t>Front and rear internal brakes for greater safety.</a:t>
            </a:r>
          </a:p>
          <a:p>
            <a:pPr>
              <a:buFontTx/>
              <a:buAutoNum type="arabicPeriod"/>
            </a:pPr>
            <a:r>
              <a:rPr lang="en-US" sz="1000" smtClean="0">
                <a:ea typeface="ＭＳ Ｐゴシック" pitchFamily="1" charset="-128"/>
              </a:rPr>
              <a:t>Adjustable seat positioning - standardized through entire fleet of bikes.</a:t>
            </a:r>
          </a:p>
          <a:p>
            <a:pPr>
              <a:buFontTx/>
              <a:buAutoNum type="arabicPeriod"/>
            </a:pPr>
            <a:r>
              <a:rPr lang="en-US" sz="1000" smtClean="0">
                <a:ea typeface="ＭＳ Ｐゴシック" pitchFamily="1" charset="-128"/>
              </a:rPr>
              <a:t>Suitable for a wide range of riders.</a:t>
            </a:r>
          </a:p>
          <a:p>
            <a:pPr>
              <a:buFontTx/>
              <a:buAutoNum type="arabicPeriod"/>
            </a:pPr>
            <a:r>
              <a:rPr lang="en-US" sz="1000" smtClean="0">
                <a:ea typeface="ＭＳ Ｐゴシック" pitchFamily="1" charset="-128"/>
              </a:rPr>
              <a:t>Low center of gravity for greater stability.</a:t>
            </a:r>
          </a:p>
          <a:p>
            <a:pPr>
              <a:buFontTx/>
              <a:buAutoNum type="arabicPeriod"/>
            </a:pPr>
            <a:r>
              <a:rPr lang="en-US" sz="1000" smtClean="0">
                <a:ea typeface="ＭＳ Ｐゴシック" pitchFamily="1" charset="-128"/>
              </a:rPr>
              <a:t>Tires - made for the urban jungle.</a:t>
            </a:r>
          </a:p>
          <a:p>
            <a:r>
              <a:rPr lang="en-US" sz="1000" b="1" smtClean="0">
                <a:ea typeface="ＭＳ Ｐゴシック" pitchFamily="1" charset="-128"/>
              </a:rPr>
              <a:t>B-Cycle- “Trek” bicycles</a:t>
            </a:r>
          </a:p>
          <a:p>
            <a:pPr>
              <a:buFontTx/>
              <a:buAutoNum type="arabicPeriod"/>
            </a:pPr>
            <a:r>
              <a:rPr lang="en-US" sz="1000" smtClean="0">
                <a:ea typeface="ＭＳ Ｐゴシック" pitchFamily="1" charset="-128"/>
              </a:rPr>
              <a:t>aluminum frame that’s reinforced at the downtube and has a brawny triple-crown fork</a:t>
            </a:r>
          </a:p>
          <a:p>
            <a:pPr>
              <a:buFontTx/>
              <a:buAutoNum type="arabicPeriod"/>
            </a:pPr>
            <a:r>
              <a:rPr lang="en-US" sz="1000" smtClean="0">
                <a:ea typeface="ＭＳ Ｐゴシック" pitchFamily="1" charset="-128"/>
              </a:rPr>
              <a:t>Propelled by Shimano’s 3-speed Nexus drivetrain, which includes reliable internal braking and easy shifting.</a:t>
            </a:r>
          </a:p>
          <a:p>
            <a:pPr>
              <a:buFontTx/>
              <a:buAutoNum type="arabicPeriod"/>
            </a:pPr>
            <a:r>
              <a:rPr lang="en-US" sz="1000" smtClean="0">
                <a:ea typeface="ＭＳ Ｐゴシック" pitchFamily="1" charset="-128"/>
              </a:rPr>
              <a:t>Eco-friendly, power-generating Dynamo hub that illuminates safety lights on the front and rear of the bike. The front and rear lights are always on when the bike is in motion.</a:t>
            </a:r>
          </a:p>
          <a:p>
            <a:pPr>
              <a:buFontTx/>
              <a:buAutoNum type="arabicPeriod"/>
            </a:pPr>
            <a:r>
              <a:rPr lang="en-US" sz="1000" smtClean="0">
                <a:ea typeface="ＭＳ Ｐゴシック" pitchFamily="1" charset="-128"/>
              </a:rPr>
              <a:t>front basket that will stabilize handling and increase cargo carrying capacity</a:t>
            </a:r>
          </a:p>
          <a:p>
            <a:pPr>
              <a:buFontTx/>
              <a:buAutoNum type="arabicPeriod"/>
            </a:pPr>
            <a:r>
              <a:rPr lang="en-US" sz="1000" smtClean="0">
                <a:ea typeface="ＭＳ Ｐゴシック" pitchFamily="1" charset="-128"/>
              </a:rPr>
              <a:t>Tires/wheels: Bontrager reinforced-sidewall rubber mated to robust, 36-spoke triple-cross wheels</a:t>
            </a:r>
          </a:p>
          <a:p>
            <a:pPr>
              <a:buFontTx/>
              <a:buAutoNum type="arabicPeriod"/>
            </a:pPr>
            <a:r>
              <a:rPr lang="en-US" sz="1000" smtClean="0">
                <a:ea typeface="ＭＳ Ｐゴシック" pitchFamily="1" charset="-128"/>
              </a:rPr>
              <a:t>They use special proprietary bolts, axel nuts, fenders and handlebars. There’s nothing that’s off-the-shelf and usable with other bikes, so there’s no reason to try stealing any of the parts</a:t>
            </a:r>
          </a:p>
        </p:txBody>
      </p:sp>
      <p:sp>
        <p:nvSpPr>
          <p:cNvPr id="23556" name="Slide Number Placeholder 3"/>
          <p:cNvSpPr>
            <a:spLocks noGrp="1"/>
          </p:cNvSpPr>
          <p:nvPr>
            <p:ph type="sldNum" sz="quarter" idx="5"/>
          </p:nvPr>
        </p:nvSpPr>
        <p:spPr bwMode="auto">
          <a:noFill/>
          <a:ln>
            <a:miter lim="800000"/>
            <a:headEnd/>
            <a:tailEnd/>
          </a:ln>
        </p:spPr>
        <p:txBody>
          <a:bodyPr/>
          <a:lstStyle/>
          <a:p>
            <a:fld id="{E526CD56-25CB-4C36-92B7-A5D0156D139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--Velib: 20, 600 bikes and over 1,450 stations</a:t>
            </a:r>
          </a:p>
          <a:p>
            <a:r>
              <a:rPr lang="en-US" sz="1000" smtClean="0">
                <a:ea typeface="ＭＳ Ｐゴシック" pitchFamily="1" charset="-128"/>
              </a:rPr>
              <a:t>--Wuhan: 70,000 bikes and over 1,280 stations</a:t>
            </a:r>
          </a:p>
          <a:p>
            <a:r>
              <a:rPr lang="en-US" sz="1000" smtClean="0">
                <a:ea typeface="ＭＳ Ｐゴシック" pitchFamily="1" charset="-128"/>
              </a:rPr>
              <a:t>--BIXI (Montreal): 5,050 bikes and over 400 stations</a:t>
            </a:r>
          </a:p>
          <a:p>
            <a:r>
              <a:rPr lang="en-US" sz="1000" smtClean="0">
                <a:ea typeface="ＭＳ Ｐゴシック" pitchFamily="1" charset="-128"/>
              </a:rPr>
              <a:t>--Capital Bikeshare: 1,200 bikes; 140 stations</a:t>
            </a:r>
          </a:p>
        </p:txBody>
      </p:sp>
      <p:sp>
        <p:nvSpPr>
          <p:cNvPr id="25604" name="Slide Number Placeholder 3"/>
          <p:cNvSpPr>
            <a:spLocks noGrp="1"/>
          </p:cNvSpPr>
          <p:nvPr>
            <p:ph type="sldNum" sz="quarter" idx="5"/>
          </p:nvPr>
        </p:nvSpPr>
        <p:spPr bwMode="auto">
          <a:noFill/>
          <a:ln>
            <a:miter lim="800000"/>
            <a:headEnd/>
            <a:tailEnd/>
          </a:ln>
        </p:spPr>
        <p:txBody>
          <a:bodyPr/>
          <a:lstStyle/>
          <a:p>
            <a:fld id="{F77F518D-4E69-42B1-A635-F187302BDD02}"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 Tracking initial start up and stops Dec. 2011</a:t>
            </a:r>
          </a:p>
          <a:p>
            <a:r>
              <a:rPr lang="en-US" sz="1000" smtClean="0">
                <a:ea typeface="ＭＳ Ｐゴシック" pitchFamily="1" charset="-128"/>
              </a:rPr>
              <a:t>- This tracks initial program start-up. For example, In 2008, only SmartBike DC launched. In 2009, the only program to launch was BIXI Montreal.</a:t>
            </a:r>
          </a:p>
          <a:p>
            <a:r>
              <a:rPr lang="en-US" sz="1000" smtClean="0">
                <a:ea typeface="ＭＳ Ｐゴシック" pitchFamily="1" charset="-128"/>
              </a:rPr>
              <a:t>- List of planned programs in North America and their tentative launch dates:</a:t>
            </a:r>
          </a:p>
          <a:p>
            <a:r>
              <a:rPr lang="en-US" sz="1000" smtClean="0">
                <a:ea typeface="ＭＳ Ｐゴシック" pitchFamily="1" charset="-128"/>
              </a:rPr>
              <a:t>	* Baltimore B-Cycle: summer of fall 2012</a:t>
            </a:r>
          </a:p>
          <a:p>
            <a:r>
              <a:rPr lang="en-US" sz="1000" smtClean="0">
                <a:ea typeface="ＭＳ Ｐゴシック" pitchFamily="1" charset="-128"/>
              </a:rPr>
              <a:t>	* Chattanooga (TN) Bike Share: Spring (April) 2012</a:t>
            </a:r>
          </a:p>
          <a:p>
            <a:r>
              <a:rPr lang="en-US" sz="1000" smtClean="0">
                <a:ea typeface="ＭＳ Ｐゴシック" pitchFamily="1" charset="-128"/>
              </a:rPr>
              <a:t>	* NYC Bikeshare: Summer (July) 2012</a:t>
            </a:r>
          </a:p>
          <a:p>
            <a:r>
              <a:rPr lang="en-US" sz="1000" smtClean="0">
                <a:ea typeface="ＭＳ Ｐゴシック" pitchFamily="1" charset="-128"/>
              </a:rPr>
              <a:t>	* SF Bikeshare: Summer (July) 2012 </a:t>
            </a:r>
          </a:p>
          <a:p>
            <a:r>
              <a:rPr lang="en-US" sz="1000" smtClean="0">
                <a:ea typeface="ＭＳ Ｐゴシック" pitchFamily="1" charset="-128"/>
              </a:rPr>
              <a:t>	* Chicago (IL) Bikeshare: Summer 2012</a:t>
            </a:r>
          </a:p>
          <a:p>
            <a:r>
              <a:rPr lang="en-US" sz="1000" smtClean="0">
                <a:ea typeface="ＭＳ Ｐゴシック" pitchFamily="1" charset="-128"/>
              </a:rPr>
              <a:t>	* Kansas City Bikeshare (BikeshareKC): Summer (June) 2012</a:t>
            </a:r>
          </a:p>
          <a:p>
            <a:r>
              <a:rPr lang="en-US" sz="1000" smtClean="0">
                <a:ea typeface="ＭＳ Ｐゴシック" pitchFamily="1" charset="-128"/>
              </a:rPr>
              <a:t>	* Lansing, MI Bikeshare: Spring 2012 </a:t>
            </a:r>
            <a:br>
              <a:rPr lang="en-US" sz="1000" smtClean="0">
                <a:ea typeface="ＭＳ Ｐゴシック" pitchFamily="1" charset="-128"/>
              </a:rPr>
            </a:br>
            <a:r>
              <a:rPr lang="en-US" sz="1000" smtClean="0">
                <a:ea typeface="ＭＳ Ｐゴシック" pitchFamily="1" charset="-128"/>
              </a:rPr>
              <a:t>	* Austin Bikeshare: 2013</a:t>
            </a:r>
          </a:p>
          <a:p>
            <a:r>
              <a:rPr lang="en-US" sz="1000" smtClean="0">
                <a:ea typeface="ＭＳ Ｐゴシック" pitchFamily="1" charset="-128"/>
              </a:rPr>
              <a:t>	* Fullerton, CA Pilot Bikeshare: 2013?</a:t>
            </a:r>
          </a:p>
          <a:p>
            <a:r>
              <a:rPr lang="en-US" sz="1000" smtClean="0">
                <a:ea typeface="ＭＳ Ｐゴシック" pitchFamily="1" charset="-128"/>
              </a:rPr>
              <a:t>	* Houston B-Cycle (Possible 2012 launch. Has not yet gone live)</a:t>
            </a:r>
          </a:p>
          <a:p>
            <a:r>
              <a:rPr lang="en-US" sz="1000" smtClean="0">
                <a:ea typeface="ＭＳ Ｐゴシック" pitchFamily="1" charset="-128"/>
              </a:rPr>
              <a:t>	* Long Beach, CA (Possible 2012/2013 launch)</a:t>
            </a:r>
          </a:p>
          <a:p>
            <a:r>
              <a:rPr lang="en-US" sz="1000" smtClean="0">
                <a:ea typeface="ＭＳ Ｐゴシック" pitchFamily="1" charset="-128"/>
              </a:rPr>
              <a:t>	* Long Beach, NY (Possible 2012 launch. Has not yet gone live)</a:t>
            </a:r>
          </a:p>
          <a:p>
            <a:r>
              <a:rPr lang="en-US" sz="1000" smtClean="0">
                <a:ea typeface="ＭＳ Ｐゴシック" pitchFamily="1" charset="-128"/>
              </a:rPr>
              <a:t>	* Los Angeles, CA (2012-2013)</a:t>
            </a:r>
          </a:p>
          <a:p>
            <a:r>
              <a:rPr lang="en-US" sz="1000" smtClean="0">
                <a:ea typeface="ＭＳ Ｐゴシック" pitchFamily="1" charset="-128"/>
              </a:rPr>
              <a:t>	* Portland, OR (Planned 2013 launch)</a:t>
            </a:r>
          </a:p>
          <a:p>
            <a:r>
              <a:rPr lang="en-US" sz="1000" smtClean="0">
                <a:ea typeface="ＭＳ Ｐゴシック" pitchFamily="1" charset="-128"/>
              </a:rPr>
              <a:t>	* Santa Monica, CA (Planned 2016 launch)</a:t>
            </a:r>
          </a:p>
          <a:p>
            <a:endParaRPr lang="en-US" sz="1000" smtClean="0">
              <a:ea typeface="ＭＳ Ｐゴシック" pitchFamily="1"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5873331F-E7E6-45AB-9015-D45821F5B05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rPr>
              <a:t>Planned: Chicago – 3,000 bikes; 300 solar powered self-service, pickup/drop off locations; summer 2012; Alta Bicycle Share (operator) and Public Bike System Co. (manufacturer of BIXI) equipment supplier</a:t>
            </a:r>
          </a:p>
        </p:txBody>
      </p:sp>
      <p:sp>
        <p:nvSpPr>
          <p:cNvPr id="29700" name="Slide Number Placeholder 3"/>
          <p:cNvSpPr>
            <a:spLocks noGrp="1"/>
          </p:cNvSpPr>
          <p:nvPr>
            <p:ph type="sldNum" sz="quarter" idx="5"/>
          </p:nvPr>
        </p:nvSpPr>
        <p:spPr bwMode="auto">
          <a:noFill/>
          <a:ln>
            <a:miter lim="800000"/>
            <a:headEnd/>
            <a:tailEnd/>
          </a:ln>
        </p:spPr>
        <p:txBody>
          <a:bodyPr/>
          <a:lstStyle/>
          <a:p>
            <a:fld id="{2801BA7E-A901-4BFA-A7BB-DEDBCD9C50E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ea typeface="ＭＳ Ｐゴシック" pitchFamily="1" charset="-128"/>
              </a:rPr>
              <a:t>--12 programs</a:t>
            </a:r>
          </a:p>
          <a:p>
            <a:r>
              <a:rPr lang="en-US" sz="1000" smtClean="0">
                <a:ea typeface="ＭＳ Ｐゴシック" pitchFamily="1" charset="-128"/>
              </a:rPr>
              <a:t>--Majority of programs under 1,000 bikes (7 of 12); 5 above 1000 bikes; and 4 under 500 bikes</a:t>
            </a:r>
          </a:p>
          <a:p>
            <a:r>
              <a:rPr lang="en-US" sz="1000" smtClean="0">
                <a:ea typeface="ＭＳ Ｐゴシック" pitchFamily="1" charset="-128"/>
              </a:rPr>
              <a:t>Population Size / Number of Bicycles</a:t>
            </a:r>
          </a:p>
          <a:p>
            <a:r>
              <a:rPr lang="en-US" sz="1000" smtClean="0">
                <a:ea typeface="ＭＳ Ｐゴシック" pitchFamily="1" charset="-128"/>
              </a:rPr>
              <a:t>Boston, MA: 617,000 / 600; 1,028:1</a:t>
            </a:r>
          </a:p>
          <a:p>
            <a:r>
              <a:rPr lang="en-US" sz="1000" smtClean="0">
                <a:ea typeface="ＭＳ Ｐゴシック" pitchFamily="1" charset="-128"/>
              </a:rPr>
              <a:t>Boulder, CO: 97,000 / 110; 881: 1 </a:t>
            </a:r>
          </a:p>
          <a:p>
            <a:r>
              <a:rPr lang="en-US" sz="1000" smtClean="0">
                <a:ea typeface="ＭＳ Ｐゴシック" pitchFamily="1" charset="-128"/>
              </a:rPr>
              <a:t>Broward, FL: 1,740,000 / 200; 8,700:1 </a:t>
            </a:r>
          </a:p>
          <a:p>
            <a:r>
              <a:rPr lang="en-US" sz="1000" smtClean="0">
                <a:ea typeface="ＭＳ Ｐゴシック" pitchFamily="1" charset="-128"/>
              </a:rPr>
              <a:t>Chicago, IL: 2,697,000 / 100: 26,970:1 </a:t>
            </a:r>
          </a:p>
          <a:p>
            <a:r>
              <a:rPr lang="en-US" sz="1000" smtClean="0">
                <a:ea typeface="ＭＳ Ｐゴシック" pitchFamily="1" charset="-128"/>
              </a:rPr>
              <a:t>Denver, CO: 600,000 / 510: 1,176:1 </a:t>
            </a:r>
          </a:p>
          <a:p>
            <a:r>
              <a:rPr lang="en-US" sz="1000" smtClean="0">
                <a:ea typeface="ＭＳ Ｐゴシック" pitchFamily="1" charset="-128"/>
              </a:rPr>
              <a:t>Madison, WI: 233,000 / 270: 863:1 </a:t>
            </a:r>
          </a:p>
          <a:p>
            <a:r>
              <a:rPr lang="en-US" sz="1000" smtClean="0">
                <a:ea typeface="ＭＳ Ｐゴシック" pitchFamily="1" charset="-128"/>
              </a:rPr>
              <a:t>Miami Beach, FL:  88,000 / 1,000: 88:1 </a:t>
            </a:r>
          </a:p>
          <a:p>
            <a:r>
              <a:rPr lang="en-US" sz="1000" smtClean="0">
                <a:ea typeface="ＭＳ Ｐゴシック" pitchFamily="1" charset="-128"/>
              </a:rPr>
              <a:t>Montreal, CA : 1,649,000 / 5,050 (HIGHEST NUMBER): 326:1</a:t>
            </a:r>
          </a:p>
          <a:p>
            <a:r>
              <a:rPr lang="en-US" sz="1000" smtClean="0">
                <a:ea typeface="ＭＳ Ｐゴシック" pitchFamily="1" charset="-128"/>
              </a:rPr>
              <a:t>San Antonio, TX : 93,000 / 140; 664:1 </a:t>
            </a:r>
          </a:p>
          <a:p>
            <a:r>
              <a:rPr lang="en-US" sz="1000" smtClean="0">
                <a:ea typeface="ＭＳ Ｐゴシック" pitchFamily="1" charset="-128"/>
              </a:rPr>
              <a:t>Toronto, CA : 2,615,000 / 1,000; 2,615:1 </a:t>
            </a:r>
          </a:p>
          <a:p>
            <a:r>
              <a:rPr lang="en-US" sz="1000" smtClean="0">
                <a:ea typeface="ＭＳ Ｐゴシック" pitchFamily="1" charset="-128"/>
              </a:rPr>
              <a:t>Twin Cities : 668,000 / 1,200; 556:1 (Nice Ride) </a:t>
            </a:r>
          </a:p>
          <a:p>
            <a:r>
              <a:rPr lang="en-US" sz="1000" smtClean="0">
                <a:ea typeface="ＭＳ Ｐゴシック" pitchFamily="1" charset="-128"/>
              </a:rPr>
              <a:t>Washington DC : 600,000 / 1,050; 571: 1 (Capbi)</a:t>
            </a:r>
          </a:p>
          <a:p>
            <a:endParaRPr lang="en-US" sz="1000" smtClean="0">
              <a:ea typeface="ＭＳ Ｐゴシック" pitchFamily="1" charset="-128"/>
            </a:endParaRPr>
          </a:p>
          <a:p>
            <a:r>
              <a:rPr lang="en-US" sz="1000" smtClean="0">
                <a:ea typeface="ＭＳ Ｐゴシック" pitchFamily="1" charset="-128"/>
              </a:rPr>
              <a:t>US Census data for “city” population  </a:t>
            </a:r>
          </a:p>
        </p:txBody>
      </p:sp>
      <p:sp>
        <p:nvSpPr>
          <p:cNvPr id="31748" name="Slide Number Placeholder 3"/>
          <p:cNvSpPr>
            <a:spLocks noGrp="1"/>
          </p:cNvSpPr>
          <p:nvPr>
            <p:ph type="sldNum" sz="quarter" idx="5"/>
          </p:nvPr>
        </p:nvSpPr>
        <p:spPr bwMode="auto">
          <a:noFill/>
          <a:ln>
            <a:miter lim="800000"/>
            <a:headEnd/>
            <a:tailEnd/>
          </a:ln>
        </p:spPr>
        <p:txBody>
          <a:bodyPr/>
          <a:lstStyle/>
          <a:p>
            <a:fld id="{2DB725FA-0CEE-48E7-ACA4-36FA0E08B28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954D03B-5875-4637-83DA-120D9EE0C7DE}" type="datetime1">
              <a:rPr lang="en-US"/>
              <a:pPr/>
              <a:t>3/26/2012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8EDD58-C1D5-49CD-89AC-5EB8784F40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640687-992F-469B-90C3-B9A034CA42BE}" type="datetime1">
              <a:rPr lang="en-US"/>
              <a:pPr/>
              <a:t>3/26/2012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459E14-D46F-4835-90FE-477F722D071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1EEEBE-E6DB-439F-B961-EF72FF2C282B}" type="datetime1">
              <a:rPr lang="en-US"/>
              <a:pPr/>
              <a:t>3/26/2012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6E775F-05FB-457B-B079-2AC48D4603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77C65D-5D5E-4893-B54C-A663D2BCA6CB}" type="datetime1">
              <a:rPr lang="en-US"/>
              <a:pPr/>
              <a:t>3/26/2012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7614A65-9E77-4215-8343-6E87296534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24A8A1-0002-41C4-8B36-0976E8A214C3}" type="datetime1">
              <a:rPr lang="en-US"/>
              <a:pPr/>
              <a:t>3/26/2012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522399-E844-48D9-9257-F70F54E6A1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ACF84E4-A3EF-47DC-AAA1-20F36C170835}" type="datetime1">
              <a:rPr lang="en-US"/>
              <a:pPr/>
              <a:t>3/26/2012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B5B2505-AEEA-4974-9C4F-D9ECD60CCB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36335F2-CBF6-465A-9365-F134D7CD9915}" type="datetime1">
              <a:rPr lang="en-US"/>
              <a:pPr/>
              <a:t>3/26/2012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57D9A98-21D5-4138-8A66-7BDB9F77CB1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4C869A8-8621-4598-B9A0-76262901C0A2}" type="datetime1">
              <a:rPr lang="en-US"/>
              <a:pPr/>
              <a:t>3/26/2012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39DAEAD-0363-4CC0-9FA7-4730EDFC70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0FE77D9-8573-41A3-9977-5A97ACCCBC43}" type="datetime1">
              <a:rPr lang="en-US"/>
              <a:pPr/>
              <a:t>3/26/2012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4F6970F-1B60-44C4-9E01-F9555851D71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D003516-A6F1-4A19-8A5F-A8C0DE75A24F}" type="datetime1">
              <a:rPr lang="en-US"/>
              <a:pPr/>
              <a:t>3/26/2012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3A3507-70F2-4FCA-9BF4-5FD5822DDEC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B3F98AB-F46F-49CA-B7F4-6F0E72285BDB}" type="datetime1">
              <a:rPr lang="en-US"/>
              <a:pPr/>
              <a:t>3/26/2012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27409F-EB2F-4019-BC3C-050A2A70721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fld id="{FE2D3992-08F2-415A-89E9-D244267D71DB}" type="datetime1">
              <a:rPr lang="en-US"/>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fld id="{F4F21350-D46F-4313-8E86-0C0CE26730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jpe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744538" y="1316038"/>
            <a:ext cx="7970837" cy="1752600"/>
          </a:xfrm>
        </p:spPr>
        <p:txBody>
          <a:bodyPr/>
          <a:lstStyle/>
          <a:p>
            <a:pPr eaLnBrk="1" hangingPunct="1"/>
            <a:r>
              <a:rPr lang="en-US" b="1" smtClean="0">
                <a:solidFill>
                  <a:srgbClr val="1F497D"/>
                </a:solidFill>
                <a:latin typeface="Cambria" pitchFamily="1" charset="0"/>
                <a:ea typeface="ＭＳ Ｐゴシック" pitchFamily="1" charset="-128"/>
              </a:rPr>
              <a:t>Public Bikesharing: </a:t>
            </a:r>
          </a:p>
          <a:p>
            <a:pPr eaLnBrk="1" hangingPunct="1"/>
            <a:r>
              <a:rPr lang="en-US" b="1" smtClean="0">
                <a:solidFill>
                  <a:srgbClr val="1F497D"/>
                </a:solidFill>
                <a:latin typeface="Cambria" pitchFamily="1" charset="0"/>
                <a:ea typeface="ＭＳ Ｐゴシック" pitchFamily="1" charset="-128"/>
              </a:rPr>
              <a:t>Understanding from Across the Globe</a:t>
            </a:r>
            <a:endParaRPr lang="en-US" smtClean="0">
              <a:solidFill>
                <a:srgbClr val="1F497D"/>
              </a:solidFill>
              <a:latin typeface="Cambria" pitchFamily="1" charset="0"/>
              <a:ea typeface="ＭＳ Ｐゴシック" pitchFamily="1" charset="-128"/>
            </a:endParaRPr>
          </a:p>
        </p:txBody>
      </p:sp>
      <p:pic>
        <p:nvPicPr>
          <p:cNvPr id="14339" name="Picture 14" descr="OpeningPageLogoLarge"/>
          <p:cNvPicPr>
            <a:picLocks noChangeAspect="1" noChangeArrowheads="1"/>
          </p:cNvPicPr>
          <p:nvPr/>
        </p:nvPicPr>
        <p:blipFill>
          <a:blip r:embed="rId3" cstate="email"/>
          <a:srcRect/>
          <a:stretch>
            <a:fillRect/>
          </a:stretch>
        </p:blipFill>
        <p:spPr bwMode="auto">
          <a:xfrm>
            <a:off x="1827213" y="0"/>
            <a:ext cx="5534025" cy="1316038"/>
          </a:xfrm>
          <a:prstGeom prst="rect">
            <a:avLst/>
          </a:prstGeom>
          <a:noFill/>
          <a:ln w="9525">
            <a:noFill/>
            <a:miter lim="800000"/>
            <a:headEnd/>
            <a:tailEnd/>
          </a:ln>
        </p:spPr>
      </p:pic>
      <p:sp>
        <p:nvSpPr>
          <p:cNvPr id="14340" name="TextBox 4"/>
          <p:cNvSpPr txBox="1">
            <a:spLocks noChangeArrowheads="1"/>
          </p:cNvSpPr>
          <p:nvPr/>
        </p:nvSpPr>
        <p:spPr bwMode="auto">
          <a:xfrm>
            <a:off x="479425" y="5722938"/>
            <a:ext cx="8235950" cy="954087"/>
          </a:xfrm>
          <a:prstGeom prst="rect">
            <a:avLst/>
          </a:prstGeom>
          <a:noFill/>
          <a:ln w="9525">
            <a:noFill/>
            <a:miter lim="800000"/>
            <a:headEnd/>
            <a:tailEnd/>
          </a:ln>
        </p:spPr>
        <p:txBody>
          <a:bodyPr>
            <a:spAutoFit/>
          </a:bodyPr>
          <a:lstStyle/>
          <a:p>
            <a:pPr algn="ctr"/>
            <a:r>
              <a:rPr lang="en-US" sz="2000" b="1">
                <a:latin typeface="Cambria" pitchFamily="1" charset="0"/>
              </a:rPr>
              <a:t>Susan A. Shaheen, Ph.D.</a:t>
            </a:r>
          </a:p>
          <a:p>
            <a:pPr algn="ctr"/>
            <a:r>
              <a:rPr lang="en-US">
                <a:latin typeface="Cambria" pitchFamily="1" charset="0"/>
              </a:rPr>
              <a:t>Lecturer and Co-Director </a:t>
            </a:r>
          </a:p>
          <a:p>
            <a:pPr algn="ctr"/>
            <a:r>
              <a:rPr lang="en-US">
                <a:latin typeface="Cambria" pitchFamily="1" charset="0"/>
              </a:rPr>
              <a:t>Transportation Sustainability Research Center, University of California, Berkeley</a:t>
            </a:r>
            <a:r>
              <a:rPr lang="en-US" b="1">
                <a:latin typeface="Baskerville" pitchFamily="1" charset="0"/>
              </a:rPr>
              <a:t>       </a:t>
            </a:r>
            <a:r>
              <a:rPr lang="en-US" b="1">
                <a:latin typeface="Calibri" pitchFamily="1" charset="0"/>
              </a:rPr>
              <a:t>        </a:t>
            </a:r>
            <a:endParaRPr lang="en-US">
              <a:latin typeface="Calibri" pitchFamily="1" charset="0"/>
            </a:endParaRPr>
          </a:p>
        </p:txBody>
      </p:sp>
      <p:pic>
        <p:nvPicPr>
          <p:cNvPr id="14341" name="Picture 5"/>
          <p:cNvPicPr>
            <a:picLocks noChangeAspect="1"/>
          </p:cNvPicPr>
          <p:nvPr/>
        </p:nvPicPr>
        <p:blipFill>
          <a:blip r:embed="rId4" cstate="email"/>
          <a:srcRect/>
          <a:stretch>
            <a:fillRect/>
          </a:stretch>
        </p:blipFill>
        <p:spPr bwMode="auto">
          <a:xfrm>
            <a:off x="2811463" y="2781300"/>
            <a:ext cx="3686175" cy="274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68463"/>
          <a:ext cx="8229600" cy="3435352"/>
        </p:xfrm>
        <a:graphic>
          <a:graphicData uri="http://schemas.openxmlformats.org/drawingml/2006/table">
            <a:tbl>
              <a:tblPr/>
              <a:tblGrid>
                <a:gridCol w="2743200"/>
                <a:gridCol w="2743200"/>
                <a:gridCol w="2743200"/>
              </a:tblGrid>
              <a:tr h="414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 charset="0"/>
                          <a:ea typeface="ＭＳ Ｐゴシック" pitchFamily="1" charset="-128"/>
                        </a:rPr>
                        <a:t>City</a:t>
                      </a:r>
                      <a:endParaRPr kumimoji="0" lang="en-US" sz="1800" b="1" i="0" u="none" strike="noStrike" cap="none" normalizeH="0" baseline="0" smtClean="0">
                        <a:ln>
                          <a:noFill/>
                        </a:ln>
                        <a:solidFill>
                          <a:srgbClr val="000000"/>
                        </a:solidFill>
                        <a:effectLst/>
                        <a:latin typeface="Calibri" pitchFamily="1"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 charset="0"/>
                          <a:ea typeface="ＭＳ Ｐゴシック" pitchFamily="1" charset="-128"/>
                        </a:rPr>
                        <a:t>Population</a:t>
                      </a:r>
                      <a:endParaRPr kumimoji="0" lang="en-US" sz="1800" b="1" i="0" u="none" strike="noStrike" cap="none" normalizeH="0" baseline="0" smtClean="0">
                        <a:ln>
                          <a:noFill/>
                        </a:ln>
                        <a:solidFill>
                          <a:srgbClr val="000000"/>
                        </a:solidFill>
                        <a:effectLst/>
                        <a:latin typeface="Calibri" pitchFamily="1"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 charset="0"/>
                          <a:ea typeface="ＭＳ Ｐゴシック" pitchFamily="1" charset="-128"/>
                        </a:rPr>
                        <a:t>Bicycles</a:t>
                      </a:r>
                      <a:endParaRPr kumimoji="0" lang="en-US" sz="1800" b="1" i="0" u="none" strike="noStrike" cap="none" normalizeH="0" baseline="0" smtClean="0">
                        <a:ln>
                          <a:noFill/>
                        </a:ln>
                        <a:solidFill>
                          <a:srgbClr val="000000"/>
                        </a:solidFill>
                        <a:effectLst/>
                        <a:latin typeface="Calibri" pitchFamily="1"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41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Barcelona, Spain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1,600,000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6,000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08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Hangzhou, China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7,000,000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60,600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14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London, UK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7,800,000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8,000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746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Lyon, France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   475,000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4,000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254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Paris, France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2,200,000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20,600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14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Wuhan, China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9,700,000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70,000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bl>
          </a:graphicData>
        </a:graphic>
      </p:graphicFrame>
      <p:sp>
        <p:nvSpPr>
          <p:cNvPr id="32804" name="Title 1"/>
          <p:cNvSpPr>
            <a:spLocks noGrp="1"/>
          </p:cNvSpPr>
          <p:nvPr>
            <p:ph type="title"/>
          </p:nvPr>
        </p:nvSpPr>
        <p:spPr/>
        <p:txBody>
          <a:bodyPr/>
          <a:lstStyle/>
          <a:p>
            <a:r>
              <a:rPr lang="en-US" sz="4000" b="1" smtClean="0">
                <a:solidFill>
                  <a:srgbClr val="1F497D"/>
                </a:solidFill>
                <a:latin typeface="Cambria" pitchFamily="1" charset="0"/>
                <a:ea typeface="ＭＳ Ｐゴシック" pitchFamily="1" charset="-128"/>
              </a:rPr>
              <a:t>Program Size vs. Population Size</a:t>
            </a:r>
            <a:r>
              <a:rPr lang="en-US" sz="4000" b="1" smtClean="0">
                <a:solidFill>
                  <a:srgbClr val="376092"/>
                </a:solidFill>
                <a:latin typeface="Cambria" pitchFamily="1" charset="0"/>
                <a:ea typeface="ＭＳ Ｐゴシック" pitchFamily="1" charset="-128"/>
              </a:rPr>
              <a:t/>
            </a:r>
            <a:br>
              <a:rPr lang="en-US" sz="4000" b="1" smtClean="0">
                <a:solidFill>
                  <a:srgbClr val="376092"/>
                </a:solidFill>
                <a:latin typeface="Cambria" pitchFamily="1" charset="0"/>
                <a:ea typeface="ＭＳ Ｐゴシック" pitchFamily="1" charset="-128"/>
              </a:rPr>
            </a:br>
            <a:r>
              <a:rPr lang="en-US" sz="3000" b="1" smtClean="0">
                <a:solidFill>
                  <a:srgbClr val="17375E"/>
                </a:solidFill>
                <a:latin typeface="Cambria" pitchFamily="1" charset="0"/>
                <a:ea typeface="ＭＳ Ｐゴシック" pitchFamily="1" charset="-128"/>
              </a:rPr>
              <a:t>Worldwide</a:t>
            </a:r>
          </a:p>
        </p:txBody>
      </p:sp>
      <p:pic>
        <p:nvPicPr>
          <p:cNvPr id="32805" name="Picture 14" descr="OpeningPageLogoLarge"/>
          <p:cNvPicPr>
            <a:picLocks noChangeAspect="1" noChangeArrowheads="1"/>
          </p:cNvPicPr>
          <p:nvPr/>
        </p:nvPicPr>
        <p:blipFill>
          <a:blip r:embed="rId3" cstate="email"/>
          <a:srcRect/>
          <a:stretch>
            <a:fillRect/>
          </a:stretch>
        </p:blipFill>
        <p:spPr bwMode="auto">
          <a:xfrm>
            <a:off x="0" y="5695950"/>
            <a:ext cx="4575175" cy="108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solidFill>
                  <a:srgbClr val="1F497D"/>
                </a:solidFill>
                <a:latin typeface="Cambria" pitchFamily="1" charset="0"/>
                <a:ea typeface="ＭＳ Ｐゴシック" pitchFamily="1" charset="-128"/>
              </a:rPr>
              <a:t>North American Activity</a:t>
            </a:r>
            <a:br>
              <a:rPr lang="en-US" b="1" smtClean="0">
                <a:solidFill>
                  <a:srgbClr val="1F497D"/>
                </a:solidFill>
                <a:latin typeface="Cambria" pitchFamily="1" charset="0"/>
                <a:ea typeface="ＭＳ Ｐゴシック" pitchFamily="1" charset="-128"/>
              </a:rPr>
            </a:br>
            <a:r>
              <a:rPr lang="en-US" sz="3000" smtClean="0">
                <a:solidFill>
                  <a:srgbClr val="1F497D"/>
                </a:solidFill>
                <a:latin typeface="Cambria" pitchFamily="1" charset="0"/>
                <a:ea typeface="ＭＳ Ｐゴシック" pitchFamily="1" charset="-128"/>
              </a:rPr>
              <a:t>Program Expansion Based on Bicycle Numbers</a:t>
            </a:r>
            <a:endParaRPr lang="en-US" smtClean="0">
              <a:solidFill>
                <a:srgbClr val="1F497D"/>
              </a:solidFill>
              <a:latin typeface="Cambria" pitchFamily="1" charset="0"/>
              <a:ea typeface="ＭＳ Ｐゴシック" pitchFamily="1" charset="-128"/>
            </a:endParaRPr>
          </a:p>
        </p:txBody>
      </p:sp>
      <p:pic>
        <p:nvPicPr>
          <p:cNvPr id="34819" name="Picture 14" descr="OpeningPageLogoLarge"/>
          <p:cNvPicPr>
            <a:picLocks noChangeAspect="1" noChangeArrowheads="1"/>
          </p:cNvPicPr>
          <p:nvPr/>
        </p:nvPicPr>
        <p:blipFill>
          <a:blip r:embed="rId3" cstate="email"/>
          <a:srcRect/>
          <a:stretch>
            <a:fillRect/>
          </a:stretch>
        </p:blipFill>
        <p:spPr bwMode="auto">
          <a:xfrm>
            <a:off x="0" y="5695950"/>
            <a:ext cx="4575175" cy="1089025"/>
          </a:xfrm>
          <a:prstGeom prst="rect">
            <a:avLst/>
          </a:prstGeom>
          <a:noFill/>
          <a:ln w="9525">
            <a:noFill/>
            <a:miter lim="800000"/>
            <a:headEnd/>
            <a:tailEnd/>
          </a:ln>
        </p:spPr>
      </p:pic>
      <p:pic>
        <p:nvPicPr>
          <p:cNvPr id="34820" name="Content Placeholder 5" descr="N.Amgrowth.png"/>
          <p:cNvPicPr>
            <a:picLocks noGrp="1" noChangeAspect="1"/>
          </p:cNvPicPr>
          <p:nvPr>
            <p:ph idx="1"/>
          </p:nvPr>
        </p:nvPicPr>
        <p:blipFill>
          <a:blip r:embed="rId4" cstate="email"/>
          <a:srcRect t="-16226" b="-16226"/>
          <a:stretch>
            <a:fillRect/>
          </a:stretch>
        </p:blipFill>
        <p:spPr>
          <a:xfrm>
            <a:off x="457200" y="1457325"/>
            <a:ext cx="8229600"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txBox="1">
            <a:spLocks/>
          </p:cNvSpPr>
          <p:nvPr/>
        </p:nvSpPr>
        <p:spPr bwMode="auto">
          <a:xfrm>
            <a:off x="457200" y="130175"/>
            <a:ext cx="8229600" cy="1143000"/>
          </a:xfrm>
          <a:prstGeom prst="rect">
            <a:avLst/>
          </a:prstGeom>
          <a:noFill/>
          <a:ln w="9525">
            <a:noFill/>
            <a:miter lim="800000"/>
            <a:headEnd/>
            <a:tailEnd/>
          </a:ln>
        </p:spPr>
        <p:txBody>
          <a:bodyPr anchor="ctr"/>
          <a:lstStyle/>
          <a:p>
            <a:pPr algn="ctr" eaLnBrk="0" hangingPunct="0"/>
            <a:r>
              <a:rPr lang="en-US" sz="4400" b="1">
                <a:solidFill>
                  <a:srgbClr val="1F497D"/>
                </a:solidFill>
                <a:latin typeface="Cambria" pitchFamily="1" charset="0"/>
              </a:rPr>
              <a:t>U.S. Activity</a:t>
            </a:r>
            <a:br>
              <a:rPr lang="en-US" sz="4400" b="1">
                <a:solidFill>
                  <a:srgbClr val="1F497D"/>
                </a:solidFill>
                <a:latin typeface="Cambria" pitchFamily="1" charset="0"/>
              </a:rPr>
            </a:br>
            <a:r>
              <a:rPr lang="en-US" sz="3200" b="1">
                <a:solidFill>
                  <a:srgbClr val="17375E"/>
                </a:solidFill>
                <a:latin typeface="Cambria" pitchFamily="1" charset="0"/>
              </a:rPr>
              <a:t>Initial Funding </a:t>
            </a:r>
          </a:p>
          <a:p>
            <a:pPr algn="ctr" eaLnBrk="0" hangingPunct="0"/>
            <a:r>
              <a:rPr lang="en-US" sz="2000" b="1">
                <a:solidFill>
                  <a:srgbClr val="17375E"/>
                </a:solidFill>
                <a:latin typeface="Cambria" pitchFamily="1" charset="0"/>
              </a:rPr>
              <a:t>(Based on Dollar Amount)</a:t>
            </a:r>
            <a:endParaRPr lang="en-US" sz="2000">
              <a:solidFill>
                <a:srgbClr val="17375E"/>
              </a:solidFill>
              <a:latin typeface="Cambria" pitchFamily="1" charset="0"/>
            </a:endParaRPr>
          </a:p>
        </p:txBody>
      </p:sp>
      <p:pic>
        <p:nvPicPr>
          <p:cNvPr id="36868" name="Picture 14" descr="OpeningPageLogoLarge"/>
          <p:cNvPicPr>
            <a:picLocks noChangeAspect="1" noChangeArrowheads="1"/>
          </p:cNvPicPr>
          <p:nvPr/>
        </p:nvPicPr>
        <p:blipFill>
          <a:blip r:embed="rId4" cstate="email"/>
          <a:srcRect/>
          <a:stretch>
            <a:fillRect/>
          </a:stretch>
        </p:blipFill>
        <p:spPr bwMode="auto">
          <a:xfrm>
            <a:off x="0" y="5768975"/>
            <a:ext cx="4575175" cy="1089025"/>
          </a:xfrm>
          <a:prstGeom prst="rect">
            <a:avLst/>
          </a:prstGeom>
          <a:noFill/>
          <a:ln w="9525">
            <a:noFill/>
            <a:miter lim="800000"/>
            <a:headEnd/>
            <a:tailEnd/>
          </a:ln>
        </p:spPr>
      </p:pic>
      <p:graphicFrame>
        <p:nvGraphicFramePr>
          <p:cNvPr id="36866" name="Content Placeholder 4"/>
          <p:cNvGraphicFramePr>
            <a:graphicFrameLocks noGrp="1"/>
          </p:cNvGraphicFramePr>
          <p:nvPr>
            <p:ph idx="1"/>
          </p:nvPr>
        </p:nvGraphicFramePr>
        <p:xfrm>
          <a:off x="460375" y="1625600"/>
          <a:ext cx="8229600" cy="4070350"/>
        </p:xfrm>
        <a:graphic>
          <a:graphicData uri="http://schemas.openxmlformats.org/presentationml/2006/ole">
            <p:oleObj spid="_x0000_s36866" name="Chart" r:id="rId5" imgW="8228920" imgH="4528954"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descr="OpeningPageLogoLarge"/>
          <p:cNvPicPr>
            <a:picLocks noChangeAspect="1" noChangeArrowheads="1"/>
          </p:cNvPicPr>
          <p:nvPr/>
        </p:nvPicPr>
        <p:blipFill>
          <a:blip r:embed="rId3" cstate="email"/>
          <a:srcRect/>
          <a:stretch>
            <a:fillRect/>
          </a:stretch>
        </p:blipFill>
        <p:spPr bwMode="auto">
          <a:xfrm>
            <a:off x="12700" y="5761038"/>
            <a:ext cx="4575175" cy="1089025"/>
          </a:xfrm>
          <a:prstGeom prst="rect">
            <a:avLst/>
          </a:prstGeom>
          <a:noFill/>
          <a:ln w="9525">
            <a:noFill/>
            <a:miter lim="800000"/>
            <a:headEnd/>
            <a:tailEnd/>
          </a:ln>
        </p:spPr>
      </p:pic>
      <p:sp>
        <p:nvSpPr>
          <p:cNvPr id="38915" name="Content Placeholder 2"/>
          <p:cNvSpPr>
            <a:spLocks noGrp="1"/>
          </p:cNvSpPr>
          <p:nvPr>
            <p:ph idx="1"/>
          </p:nvPr>
        </p:nvSpPr>
        <p:spPr>
          <a:xfrm>
            <a:off x="360363" y="1143000"/>
            <a:ext cx="8455025" cy="5167313"/>
          </a:xfrm>
        </p:spPr>
        <p:txBody>
          <a:bodyPr/>
          <a:lstStyle/>
          <a:p>
            <a:r>
              <a:rPr lang="en-US" sz="2300" smtClean="0">
                <a:latin typeface="Cambria" pitchFamily="1" charset="0"/>
                <a:ea typeface="ＭＳ Ｐゴシック" pitchFamily="1" charset="-128"/>
              </a:rPr>
              <a:t>Providers range from local governments to transport agencies, advertising companies, for-profit, and non-profits </a:t>
            </a:r>
          </a:p>
          <a:p>
            <a:r>
              <a:rPr lang="en-US" sz="2300" smtClean="0">
                <a:latin typeface="Cambria" pitchFamily="1" charset="0"/>
                <a:ea typeface="ＭＳ Ｐゴシック" pitchFamily="1" charset="-128"/>
              </a:rPr>
              <a:t>Funding sources include: public &amp; private grants, corporate sponsorships, outdoor advertising, loan financing, etc. </a:t>
            </a:r>
          </a:p>
          <a:p>
            <a:pPr lvl="1"/>
            <a:r>
              <a:rPr lang="en-US" sz="2000" smtClean="0">
                <a:solidFill>
                  <a:srgbClr val="1F497D"/>
                </a:solidFill>
                <a:latin typeface="Cambria" pitchFamily="1" charset="0"/>
                <a:ea typeface="ＭＳ Ｐゴシック" pitchFamily="1" charset="-128"/>
              </a:rPr>
              <a:t>Nice Ride MN procured $1.25m in sponsorship its first year</a:t>
            </a:r>
          </a:p>
          <a:p>
            <a:pPr lvl="1"/>
            <a:r>
              <a:rPr lang="en-US" sz="2000" smtClean="0">
                <a:solidFill>
                  <a:srgbClr val="1F497D"/>
                </a:solidFill>
                <a:latin typeface="Cambria" pitchFamily="1" charset="0"/>
                <a:ea typeface="ＭＳ Ｐゴシック" pitchFamily="1" charset="-128"/>
              </a:rPr>
              <a:t>Boulder B-Cycle received a $250,000 federal grant from the City of Boulder</a:t>
            </a:r>
          </a:p>
          <a:p>
            <a:r>
              <a:rPr lang="en-US" sz="2300" smtClean="0">
                <a:latin typeface="Cambria" pitchFamily="1" charset="0"/>
                <a:ea typeface="ＭＳ Ｐゴシック" pitchFamily="1" charset="-128"/>
              </a:rPr>
              <a:t>Programs must carefully evaluate operating models: </a:t>
            </a:r>
          </a:p>
          <a:p>
            <a:pPr lvl="1">
              <a:buFont typeface="Arial" charset="0"/>
              <a:buNone/>
            </a:pPr>
            <a:r>
              <a:rPr lang="en-US" sz="2000" smtClean="0">
                <a:solidFill>
                  <a:srgbClr val="1F497D"/>
                </a:solidFill>
                <a:latin typeface="Cambria" pitchFamily="1" charset="0"/>
                <a:ea typeface="ＭＳ Ｐゴシック" pitchFamily="1" charset="-128"/>
              </a:rPr>
              <a:t>1) Public agency owns &amp; operates (e.g., Youbike, Taiwan)</a:t>
            </a:r>
          </a:p>
          <a:p>
            <a:pPr lvl="1">
              <a:buFont typeface="Arial" charset="0"/>
              <a:buNone/>
            </a:pPr>
            <a:r>
              <a:rPr lang="en-US" sz="2000" smtClean="0">
                <a:solidFill>
                  <a:srgbClr val="1F497D"/>
                </a:solidFill>
                <a:latin typeface="Cambria" pitchFamily="1" charset="0"/>
                <a:ea typeface="ＭＳ Ｐゴシック" pitchFamily="1" charset="-128"/>
              </a:rPr>
              <a:t>2) Public agency owns but private company operates </a:t>
            </a:r>
          </a:p>
          <a:p>
            <a:pPr lvl="1">
              <a:buFont typeface="Arial" charset="0"/>
              <a:buNone/>
            </a:pPr>
            <a:r>
              <a:rPr lang="en-US" sz="2000" smtClean="0">
                <a:solidFill>
                  <a:srgbClr val="1F497D"/>
                </a:solidFill>
                <a:latin typeface="Cambria" pitchFamily="1" charset="0"/>
                <a:ea typeface="ＭＳ Ｐゴシック" pitchFamily="1" charset="-128"/>
              </a:rPr>
              <a:t>3) Private company owns &amp; operates (e.g., Next Bike, Germany) </a:t>
            </a:r>
          </a:p>
          <a:p>
            <a:endParaRPr lang="en-US" sz="2500" smtClean="0">
              <a:ea typeface="ＭＳ Ｐゴシック" pitchFamily="1" charset="-128"/>
            </a:endParaRPr>
          </a:p>
        </p:txBody>
      </p:sp>
      <p:sp>
        <p:nvSpPr>
          <p:cNvPr id="38916" name="Title 1"/>
          <p:cNvSpPr>
            <a:spLocks noGrp="1"/>
          </p:cNvSpPr>
          <p:nvPr>
            <p:ph type="title"/>
          </p:nvPr>
        </p:nvSpPr>
        <p:spPr>
          <a:xfrm>
            <a:off x="473075" y="0"/>
            <a:ext cx="8229600" cy="1143000"/>
          </a:xfrm>
        </p:spPr>
        <p:txBody>
          <a:bodyPr/>
          <a:lstStyle/>
          <a:p>
            <a:pPr eaLnBrk="1" hangingPunct="1"/>
            <a:r>
              <a:rPr lang="en-US" sz="4000" b="1" smtClean="0">
                <a:solidFill>
                  <a:srgbClr val="1F497D"/>
                </a:solidFill>
                <a:latin typeface="Cambria" pitchFamily="1" charset="0"/>
                <a:ea typeface="ＭＳ Ｐゴシック" pitchFamily="1" charset="-128"/>
              </a:rPr>
              <a:t>Business Models/Funding</a:t>
            </a:r>
          </a:p>
        </p:txBody>
      </p:sp>
      <p:pic>
        <p:nvPicPr>
          <p:cNvPr id="38917" name="Picture 4"/>
          <p:cNvPicPr>
            <a:picLocks noChangeAspect="1"/>
          </p:cNvPicPr>
          <p:nvPr/>
        </p:nvPicPr>
        <p:blipFill>
          <a:blip r:embed="rId4" cstate="email"/>
          <a:srcRect/>
          <a:stretch>
            <a:fillRect/>
          </a:stretch>
        </p:blipFill>
        <p:spPr bwMode="auto">
          <a:xfrm>
            <a:off x="7132638" y="5519738"/>
            <a:ext cx="2011362"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4" descr="OpeningPageLogoLarge"/>
          <p:cNvPicPr>
            <a:picLocks noChangeAspect="1" noChangeArrowheads="1"/>
          </p:cNvPicPr>
          <p:nvPr/>
        </p:nvPicPr>
        <p:blipFill>
          <a:blip r:embed="rId3" cstate="email"/>
          <a:srcRect/>
          <a:stretch>
            <a:fillRect/>
          </a:stretch>
        </p:blipFill>
        <p:spPr bwMode="auto">
          <a:xfrm>
            <a:off x="0" y="5695950"/>
            <a:ext cx="4575175" cy="1089025"/>
          </a:xfrm>
          <a:prstGeom prst="rect">
            <a:avLst/>
          </a:prstGeom>
          <a:noFill/>
          <a:ln w="9525">
            <a:noFill/>
            <a:miter lim="800000"/>
            <a:headEnd/>
            <a:tailEnd/>
          </a:ln>
        </p:spPr>
      </p:pic>
      <p:sp>
        <p:nvSpPr>
          <p:cNvPr id="40963" name="Content Placeholder 2"/>
          <p:cNvSpPr>
            <a:spLocks noGrp="1"/>
          </p:cNvSpPr>
          <p:nvPr>
            <p:ph idx="1"/>
          </p:nvPr>
        </p:nvSpPr>
        <p:spPr>
          <a:xfrm>
            <a:off x="460375" y="1012825"/>
            <a:ext cx="8229600" cy="5049838"/>
          </a:xfrm>
        </p:spPr>
        <p:txBody>
          <a:bodyPr/>
          <a:lstStyle/>
          <a:p>
            <a:r>
              <a:rPr lang="en-US" sz="2500" smtClean="0">
                <a:latin typeface="Cambria" pitchFamily="1" charset="0"/>
                <a:ea typeface="ＭＳ Ｐゴシック" pitchFamily="1" charset="-128"/>
              </a:rPr>
              <a:t>Growing number of vendors, providers, service models, and technologies </a:t>
            </a:r>
            <a:endParaRPr lang="en-US" smtClean="0">
              <a:latin typeface="Cambria" pitchFamily="1" charset="0"/>
              <a:ea typeface="ＭＳ Ｐゴシック" pitchFamily="1" charset="-128"/>
            </a:endParaRPr>
          </a:p>
          <a:p>
            <a:r>
              <a:rPr lang="en-US" sz="2500" smtClean="0">
                <a:latin typeface="Cambria" pitchFamily="1" charset="0"/>
                <a:ea typeface="ＭＳ Ｐゴシック" pitchFamily="1" charset="-128"/>
              </a:rPr>
              <a:t>Many programs now consider various (private and public) funding options:</a:t>
            </a:r>
          </a:p>
          <a:p>
            <a:pPr lvl="1"/>
            <a:r>
              <a:rPr lang="en-US" sz="2000" smtClean="0">
                <a:solidFill>
                  <a:srgbClr val="000000"/>
                </a:solidFill>
                <a:latin typeface="Cambria" pitchFamily="1" charset="0"/>
                <a:ea typeface="ＭＳ Ｐゴシック" pitchFamily="1" charset="-128"/>
              </a:rPr>
              <a:t>Denver B-Cycle is funded through:</a:t>
            </a:r>
          </a:p>
          <a:p>
            <a:pPr lvl="2"/>
            <a:r>
              <a:rPr lang="en-US" sz="2000" smtClean="0">
                <a:solidFill>
                  <a:srgbClr val="1F497D"/>
                </a:solidFill>
                <a:latin typeface="Cambria" pitchFamily="1" charset="0"/>
                <a:ea typeface="ＭＳ Ｐゴシック" pitchFamily="1" charset="-128"/>
              </a:rPr>
              <a:t>Individual foundation and government grants</a:t>
            </a:r>
          </a:p>
          <a:p>
            <a:pPr lvl="2"/>
            <a:r>
              <a:rPr lang="en-US" sz="2000" smtClean="0">
                <a:solidFill>
                  <a:srgbClr val="1F497D"/>
                </a:solidFill>
                <a:latin typeface="Cambria" pitchFamily="1" charset="0"/>
                <a:ea typeface="ＭＳ Ｐゴシック" pitchFamily="1" charset="-128"/>
              </a:rPr>
              <a:t>Corporate sponsorships (Kaiser)</a:t>
            </a:r>
          </a:p>
          <a:p>
            <a:pPr lvl="2"/>
            <a:r>
              <a:rPr lang="en-US" sz="2000" smtClean="0">
                <a:solidFill>
                  <a:srgbClr val="1F497D"/>
                </a:solidFill>
                <a:latin typeface="Cambria" pitchFamily="1" charset="0"/>
                <a:ea typeface="ＭＳ Ｐゴシック" pitchFamily="1" charset="-128"/>
              </a:rPr>
              <a:t>User memberships and transaction fees</a:t>
            </a:r>
          </a:p>
          <a:p>
            <a:pPr lvl="1"/>
            <a:r>
              <a:rPr lang="en-US" sz="2000" smtClean="0">
                <a:latin typeface="Cambria" pitchFamily="1" charset="0"/>
                <a:ea typeface="ＭＳ Ｐゴシック" pitchFamily="1" charset="-128"/>
              </a:rPr>
              <a:t>In Barcelona, Bicing funds bikesharing through advertising and  parking fee revenues (i.e., parking meters)</a:t>
            </a:r>
          </a:p>
          <a:p>
            <a:pPr lvl="1"/>
            <a:r>
              <a:rPr lang="en-US" sz="2000" smtClean="0">
                <a:latin typeface="Cambria" pitchFamily="1" charset="0"/>
                <a:ea typeface="ＭＳ Ｐゴシック" pitchFamily="1" charset="-128"/>
              </a:rPr>
              <a:t>Montgomery County, MD is considering grants, parking district funds, tax credits, advertising, state fund bonds, etc.</a:t>
            </a:r>
          </a:p>
        </p:txBody>
      </p:sp>
      <p:sp>
        <p:nvSpPr>
          <p:cNvPr id="40964" name="Title 1"/>
          <p:cNvSpPr>
            <a:spLocks noGrp="1"/>
          </p:cNvSpPr>
          <p:nvPr>
            <p:ph type="title"/>
          </p:nvPr>
        </p:nvSpPr>
        <p:spPr>
          <a:xfrm>
            <a:off x="298450" y="0"/>
            <a:ext cx="8553450" cy="1143000"/>
          </a:xfrm>
        </p:spPr>
        <p:txBody>
          <a:bodyPr/>
          <a:lstStyle/>
          <a:p>
            <a:pPr eaLnBrk="1" hangingPunct="1"/>
            <a:r>
              <a:rPr lang="en-US" sz="4000" b="1" smtClean="0">
                <a:solidFill>
                  <a:srgbClr val="1F497D"/>
                </a:solidFill>
                <a:latin typeface="Cambria" pitchFamily="1" charset="0"/>
                <a:ea typeface="ＭＳ Ｐゴシック" pitchFamily="1" charset="-128"/>
              </a:rPr>
              <a:t>Business Models/Funding (cont</a:t>
            </a:r>
            <a:r>
              <a:rPr lang="ja-JP" altLang="en-US" sz="4000" b="1" smtClean="0">
                <a:solidFill>
                  <a:srgbClr val="1F497D"/>
                </a:solidFill>
                <a:latin typeface="Cambria" pitchFamily="1" charset="0"/>
                <a:ea typeface="ＭＳ Ｐゴシック" pitchFamily="1" charset="-128"/>
              </a:rPr>
              <a:t>’</a:t>
            </a:r>
            <a:r>
              <a:rPr lang="en-US" altLang="ja-JP" sz="4000" b="1" smtClean="0">
                <a:solidFill>
                  <a:srgbClr val="1F497D"/>
                </a:solidFill>
                <a:latin typeface="Cambria" pitchFamily="1" charset="0"/>
                <a:ea typeface="ＭＳ Ｐゴシック" pitchFamily="1" charset="-128"/>
              </a:rPr>
              <a:t>d)</a:t>
            </a:r>
            <a:endParaRPr lang="en-US" sz="4000" b="1" smtClean="0">
              <a:solidFill>
                <a:srgbClr val="1F497D"/>
              </a:solidFill>
              <a:latin typeface="Cambria" pitchFamily="1" charset="0"/>
              <a:ea typeface="ＭＳ Ｐゴシック" pitchFamily="1" charset="-128"/>
            </a:endParaRPr>
          </a:p>
        </p:txBody>
      </p:sp>
      <p:pic>
        <p:nvPicPr>
          <p:cNvPr id="40965" name="Picture 3"/>
          <p:cNvPicPr>
            <a:picLocks noChangeAspect="1"/>
          </p:cNvPicPr>
          <p:nvPr/>
        </p:nvPicPr>
        <p:blipFill>
          <a:blip r:embed="rId4" cstate="email"/>
          <a:srcRect/>
          <a:stretch>
            <a:fillRect/>
          </a:stretch>
        </p:blipFill>
        <p:spPr bwMode="auto">
          <a:xfrm>
            <a:off x="8037513" y="5695950"/>
            <a:ext cx="1106487"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80975"/>
            <a:ext cx="8229600" cy="1143000"/>
          </a:xfrm>
        </p:spPr>
        <p:txBody>
          <a:bodyPr/>
          <a:lstStyle/>
          <a:p>
            <a:pPr eaLnBrk="1" hangingPunct="1"/>
            <a:r>
              <a:rPr lang="en-US" b="1" smtClean="0">
                <a:solidFill>
                  <a:srgbClr val="1F497D"/>
                </a:solidFill>
                <a:latin typeface="Cambria" pitchFamily="1" charset="0"/>
                <a:ea typeface="ＭＳ Ｐゴシック" pitchFamily="1" charset="-128"/>
              </a:rPr>
              <a:t>Pre-Launch Considerations</a:t>
            </a:r>
            <a:endParaRPr lang="en-US" smtClean="0">
              <a:solidFill>
                <a:srgbClr val="1F497D"/>
              </a:solidFill>
              <a:latin typeface="Cambria" pitchFamily="1" charset="0"/>
              <a:ea typeface="ＭＳ Ｐゴシック" pitchFamily="1" charset="-128"/>
            </a:endParaRPr>
          </a:p>
        </p:txBody>
      </p:sp>
      <p:sp>
        <p:nvSpPr>
          <p:cNvPr id="43011" name="Content Placeholder 2"/>
          <p:cNvSpPr>
            <a:spLocks noGrp="1"/>
          </p:cNvSpPr>
          <p:nvPr>
            <p:ph idx="1"/>
          </p:nvPr>
        </p:nvSpPr>
        <p:spPr>
          <a:xfrm>
            <a:off x="1281113" y="1289050"/>
            <a:ext cx="6275387" cy="1601788"/>
          </a:xfrm>
        </p:spPr>
        <p:txBody>
          <a:bodyPr/>
          <a:lstStyle/>
          <a:p>
            <a:pPr eaLnBrk="1" hangingPunct="1"/>
            <a:r>
              <a:rPr lang="en-US" smtClean="0">
                <a:latin typeface="Cambria" pitchFamily="1" charset="0"/>
                <a:ea typeface="ＭＳ Ｐゴシック" pitchFamily="1" charset="-128"/>
              </a:rPr>
              <a:t>Number of bicycles and stations</a:t>
            </a:r>
          </a:p>
          <a:p>
            <a:pPr eaLnBrk="1" hangingPunct="1"/>
            <a:r>
              <a:rPr lang="en-US" smtClean="0">
                <a:latin typeface="Cambria" pitchFamily="1" charset="0"/>
                <a:ea typeface="ＭＳ Ｐゴシック" pitchFamily="1" charset="-128"/>
              </a:rPr>
              <a:t>Marketing strategies</a:t>
            </a:r>
          </a:p>
          <a:p>
            <a:pPr eaLnBrk="1" hangingPunct="1"/>
            <a:r>
              <a:rPr lang="en-US" smtClean="0">
                <a:latin typeface="Cambria" pitchFamily="1" charset="0"/>
                <a:ea typeface="ＭＳ Ｐゴシック" pitchFamily="1" charset="-128"/>
              </a:rPr>
              <a:t>Expansion approaches</a:t>
            </a:r>
          </a:p>
          <a:p>
            <a:pPr eaLnBrk="1" hangingPunct="1">
              <a:buFont typeface="Arial" charset="0"/>
              <a:buNone/>
            </a:pPr>
            <a:endParaRPr lang="en-US" smtClean="0">
              <a:ea typeface="ＭＳ Ｐゴシック" pitchFamily="1" charset="-128"/>
            </a:endParaRPr>
          </a:p>
        </p:txBody>
      </p:sp>
      <p:pic>
        <p:nvPicPr>
          <p:cNvPr id="43012" name="Picture 14" descr="OpeningPageLogoLarge"/>
          <p:cNvPicPr>
            <a:picLocks noChangeAspect="1" noChangeArrowheads="1"/>
          </p:cNvPicPr>
          <p:nvPr/>
        </p:nvPicPr>
        <p:blipFill>
          <a:blip r:embed="rId3" cstate="email"/>
          <a:srcRect/>
          <a:stretch>
            <a:fillRect/>
          </a:stretch>
        </p:blipFill>
        <p:spPr bwMode="auto">
          <a:xfrm>
            <a:off x="0" y="5695950"/>
            <a:ext cx="4575175" cy="1089025"/>
          </a:xfrm>
          <a:prstGeom prst="rect">
            <a:avLst/>
          </a:prstGeom>
          <a:noFill/>
          <a:ln w="9525">
            <a:noFill/>
            <a:miter lim="800000"/>
            <a:headEnd/>
            <a:tailEnd/>
          </a:ln>
        </p:spPr>
      </p:pic>
      <p:pic>
        <p:nvPicPr>
          <p:cNvPr id="43013" name="Picture 5"/>
          <p:cNvPicPr>
            <a:picLocks noChangeAspect="1"/>
          </p:cNvPicPr>
          <p:nvPr/>
        </p:nvPicPr>
        <p:blipFill>
          <a:blip r:embed="rId4" cstate="email"/>
          <a:srcRect/>
          <a:stretch>
            <a:fillRect/>
          </a:stretch>
        </p:blipFill>
        <p:spPr bwMode="auto">
          <a:xfrm>
            <a:off x="2979738" y="3176588"/>
            <a:ext cx="3435350" cy="251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31775" y="274638"/>
            <a:ext cx="8686800" cy="1143000"/>
          </a:xfrm>
        </p:spPr>
        <p:txBody>
          <a:bodyPr/>
          <a:lstStyle/>
          <a:p>
            <a:pPr eaLnBrk="1" hangingPunct="1"/>
            <a:r>
              <a:rPr lang="en-US" sz="4000" b="1" smtClean="0">
                <a:solidFill>
                  <a:srgbClr val="1F497D"/>
                </a:solidFill>
                <a:latin typeface="Cambria" pitchFamily="1" charset="0"/>
                <a:ea typeface="ＭＳ Ｐゴシック" pitchFamily="1" charset="-128"/>
              </a:rPr>
              <a:t>Determining # of Bicycles &amp; Stations</a:t>
            </a:r>
          </a:p>
        </p:txBody>
      </p:sp>
      <p:sp>
        <p:nvSpPr>
          <p:cNvPr id="45059" name="Content Placeholder 2"/>
          <p:cNvSpPr>
            <a:spLocks noGrp="1"/>
          </p:cNvSpPr>
          <p:nvPr>
            <p:ph idx="1"/>
          </p:nvPr>
        </p:nvSpPr>
        <p:spPr>
          <a:xfrm>
            <a:off x="592138" y="1844675"/>
            <a:ext cx="8229600" cy="4525963"/>
          </a:xfrm>
        </p:spPr>
        <p:txBody>
          <a:bodyPr/>
          <a:lstStyle/>
          <a:p>
            <a:pPr eaLnBrk="1" hangingPunct="1"/>
            <a:r>
              <a:rPr lang="en-US" sz="2600" smtClean="0">
                <a:latin typeface="Cambria" pitchFamily="1" charset="0"/>
                <a:ea typeface="ＭＳ Ｐゴシック" pitchFamily="1" charset="-128"/>
              </a:rPr>
              <a:t>Most successful programs have deployed stations within 300 meters of each other to facilitate availability:</a:t>
            </a:r>
          </a:p>
          <a:p>
            <a:pPr lvl="1" eaLnBrk="1" hangingPunct="1"/>
            <a:r>
              <a:rPr lang="en-US" sz="2400" smtClean="0">
                <a:solidFill>
                  <a:srgbClr val="1F497D"/>
                </a:solidFill>
                <a:latin typeface="Cambria" pitchFamily="1" charset="0"/>
                <a:ea typeface="ＭＳ Ｐゴシック" pitchFamily="1" charset="-128"/>
              </a:rPr>
              <a:t>Lyon - Velo'v: stations are 250 to 550 meters apart</a:t>
            </a:r>
          </a:p>
          <a:p>
            <a:pPr lvl="1"/>
            <a:r>
              <a:rPr lang="en-US" sz="2400" smtClean="0">
                <a:solidFill>
                  <a:srgbClr val="1F497D"/>
                </a:solidFill>
                <a:latin typeface="Cambria" pitchFamily="1" charset="0"/>
                <a:ea typeface="ＭＳ Ｐゴシック" pitchFamily="1" charset="-128"/>
              </a:rPr>
              <a:t>Paris - Vélib: 250 to 350 meters</a:t>
            </a:r>
          </a:p>
          <a:p>
            <a:pPr lvl="1"/>
            <a:r>
              <a:rPr lang="en-US" sz="2400" smtClean="0">
                <a:solidFill>
                  <a:srgbClr val="1F497D"/>
                </a:solidFill>
                <a:latin typeface="Cambria" pitchFamily="1" charset="0"/>
                <a:ea typeface="ＭＳ Ｐゴシック" pitchFamily="1" charset="-128"/>
              </a:rPr>
              <a:t>Barcelona - Bicing: 250 to 350 meters</a:t>
            </a:r>
          </a:p>
          <a:p>
            <a:pPr lvl="1"/>
            <a:r>
              <a:rPr lang="en-US" sz="2400" smtClean="0">
                <a:solidFill>
                  <a:srgbClr val="1F497D"/>
                </a:solidFill>
                <a:latin typeface="Cambria" pitchFamily="1" charset="0"/>
                <a:ea typeface="ＭＳ Ｐゴシック" pitchFamily="1" charset="-128"/>
              </a:rPr>
              <a:t>Hangzhou Public Bicycle: about 300 meters</a:t>
            </a:r>
            <a:endParaRPr lang="en-US" sz="2400" smtClean="0">
              <a:latin typeface="Cambria" pitchFamily="1" charset="0"/>
              <a:ea typeface="ＭＳ Ｐゴシック" pitchFamily="1" charset="-128"/>
            </a:endParaRPr>
          </a:p>
        </p:txBody>
      </p:sp>
      <p:sp>
        <p:nvSpPr>
          <p:cNvPr id="45060"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pic>
        <p:nvPicPr>
          <p:cNvPr id="45061" name="Picture 6"/>
          <p:cNvPicPr>
            <a:picLocks noChangeAspect="1"/>
          </p:cNvPicPr>
          <p:nvPr/>
        </p:nvPicPr>
        <p:blipFill>
          <a:blip r:embed="rId3" cstate="email"/>
          <a:srcRect/>
          <a:stretch>
            <a:fillRect/>
          </a:stretch>
        </p:blipFill>
        <p:spPr bwMode="auto">
          <a:xfrm>
            <a:off x="6621463" y="4954588"/>
            <a:ext cx="2403475" cy="178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143000"/>
          </a:xfrm>
        </p:spPr>
        <p:txBody>
          <a:bodyPr/>
          <a:lstStyle/>
          <a:p>
            <a:pPr eaLnBrk="1" hangingPunct="1"/>
            <a:r>
              <a:rPr lang="en-US" b="1" smtClean="0">
                <a:solidFill>
                  <a:srgbClr val="1F497D"/>
                </a:solidFill>
                <a:latin typeface="Cambria" pitchFamily="1" charset="0"/>
                <a:ea typeface="ＭＳ Ｐゴシック" pitchFamily="1" charset="-128"/>
              </a:rPr>
              <a:t>Tools and Techniques</a:t>
            </a:r>
          </a:p>
        </p:txBody>
      </p:sp>
      <p:sp>
        <p:nvSpPr>
          <p:cNvPr id="47107" name="Content Placeholder 2"/>
          <p:cNvSpPr>
            <a:spLocks noGrp="1"/>
          </p:cNvSpPr>
          <p:nvPr>
            <p:ph idx="1"/>
          </p:nvPr>
        </p:nvSpPr>
        <p:spPr>
          <a:xfrm>
            <a:off x="457200" y="1343025"/>
            <a:ext cx="8229600" cy="3857625"/>
          </a:xfrm>
        </p:spPr>
        <p:txBody>
          <a:bodyPr/>
          <a:lstStyle/>
          <a:p>
            <a:r>
              <a:rPr lang="en-US" sz="2500" smtClean="0">
                <a:latin typeface="Cambria" pitchFamily="1" charset="0"/>
                <a:ea typeface="ＭＳ Ｐゴシック" pitchFamily="1" charset="-128"/>
              </a:rPr>
              <a:t>Cities should first establish a primary geographic market and estimate program demand to deploy appropriate number of stations and bicycles.</a:t>
            </a:r>
          </a:p>
          <a:p>
            <a:pPr lvl="1"/>
            <a:r>
              <a:rPr lang="en-US" sz="2400" smtClean="0">
                <a:solidFill>
                  <a:srgbClr val="1F497D"/>
                </a:solidFill>
                <a:latin typeface="Cambria" pitchFamily="1" charset="0"/>
                <a:ea typeface="ＭＳ Ｐゴシック" pitchFamily="1" charset="-128"/>
              </a:rPr>
              <a:t>A program that is too small, or does not meet demand, will have difficulty succeeding.</a:t>
            </a:r>
          </a:p>
          <a:p>
            <a:pPr lvl="1"/>
            <a:endParaRPr lang="en-US" sz="1500" smtClean="0">
              <a:solidFill>
                <a:srgbClr val="008000"/>
              </a:solidFill>
              <a:latin typeface="Cambria" pitchFamily="1" charset="0"/>
              <a:ea typeface="ＭＳ Ｐゴシック" pitchFamily="1" charset="-128"/>
            </a:endParaRPr>
          </a:p>
          <a:p>
            <a:r>
              <a:rPr lang="en-US" sz="2500" smtClean="0">
                <a:latin typeface="Cambria" pitchFamily="1" charset="0"/>
                <a:ea typeface="ＭＳ Ｐゴシック" pitchFamily="1" charset="-128"/>
              </a:rPr>
              <a:t>Mathematical tools and models created that allow cities to evaluate various bikesharing scenarios to assess program viability before launch and during operation</a:t>
            </a:r>
          </a:p>
          <a:p>
            <a:endParaRPr lang="en-US" sz="2500" smtClean="0">
              <a:ea typeface="ＭＳ Ｐゴシック" pitchFamily="1" charset="-128"/>
            </a:endParaRPr>
          </a:p>
        </p:txBody>
      </p:sp>
      <p:sp>
        <p:nvSpPr>
          <p:cNvPr id="47108"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pic>
        <p:nvPicPr>
          <p:cNvPr id="47109" name="Picture 5"/>
          <p:cNvPicPr>
            <a:picLocks noChangeAspect="1"/>
          </p:cNvPicPr>
          <p:nvPr/>
        </p:nvPicPr>
        <p:blipFill>
          <a:blip r:embed="rId3" cstate="email"/>
          <a:srcRect/>
          <a:stretch>
            <a:fillRect/>
          </a:stretch>
        </p:blipFill>
        <p:spPr bwMode="auto">
          <a:xfrm>
            <a:off x="3340100" y="5065713"/>
            <a:ext cx="2301875" cy="161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icture 14" descr="OpeningPageLogoLarge"/>
          <p:cNvSpPr>
            <a:spLocks noChangeAspect="1" noChangeArrowheads="1"/>
          </p:cNvSpPr>
          <p:nvPr/>
        </p:nvSpPr>
        <p:spPr bwMode="auto">
          <a:xfrm>
            <a:off x="0" y="5767388"/>
            <a:ext cx="4575175" cy="1089025"/>
          </a:xfrm>
          <a:prstGeom prst="rect">
            <a:avLst/>
          </a:prstGeom>
          <a:noFill/>
          <a:ln w="9525">
            <a:noFill/>
            <a:miter lim="800000"/>
            <a:headEnd/>
            <a:tailEnd/>
          </a:ln>
        </p:spPr>
        <p:txBody>
          <a:bodyPr/>
          <a:lstStyle/>
          <a:p>
            <a:endParaRPr lang="en-US"/>
          </a:p>
        </p:txBody>
      </p:sp>
      <p:sp>
        <p:nvSpPr>
          <p:cNvPr id="49155" name="Content Placeholder 2"/>
          <p:cNvSpPr>
            <a:spLocks noGrp="1"/>
          </p:cNvSpPr>
          <p:nvPr>
            <p:ph idx="1"/>
          </p:nvPr>
        </p:nvSpPr>
        <p:spPr>
          <a:xfrm>
            <a:off x="260350" y="1506538"/>
            <a:ext cx="8674100" cy="3806825"/>
          </a:xfrm>
          <a:ln>
            <a:solidFill>
              <a:schemeClr val="accent1"/>
            </a:solidFill>
          </a:ln>
        </p:spPr>
        <p:txBody>
          <a:bodyPr/>
          <a:lstStyle/>
          <a:p>
            <a:r>
              <a:rPr lang="en-US" sz="2400" smtClean="0">
                <a:latin typeface="Cambria" pitchFamily="1" charset="0"/>
                <a:ea typeface="ＭＳ Ｐゴシック" pitchFamily="1" charset="-128"/>
              </a:rPr>
              <a:t>Programs may consider program expansion</a:t>
            </a:r>
          </a:p>
          <a:p>
            <a:r>
              <a:rPr lang="en-US" sz="2400" smtClean="0">
                <a:latin typeface="Cambria" pitchFamily="1" charset="0"/>
                <a:ea typeface="ＭＳ Ｐゴシック" pitchFamily="1" charset="-128"/>
              </a:rPr>
              <a:t>In Arlington, Capital Bikeshare drafted four distinct scenarios and various principles for guiding growth in the CaBi system</a:t>
            </a:r>
          </a:p>
          <a:p>
            <a:r>
              <a:rPr lang="en-US" sz="2400" smtClean="0">
                <a:latin typeface="Cambria" pitchFamily="1" charset="0"/>
                <a:ea typeface="ＭＳ Ｐゴシック" pitchFamily="1" charset="-128"/>
              </a:rPr>
              <a:t>Expansion principles include:</a:t>
            </a:r>
          </a:p>
          <a:p>
            <a:pPr lvl="1"/>
            <a:r>
              <a:rPr lang="en-US" sz="2000" smtClean="0">
                <a:solidFill>
                  <a:schemeClr val="tx2"/>
                </a:solidFill>
                <a:latin typeface="Cambria" pitchFamily="1" charset="0"/>
                <a:ea typeface="ＭＳ Ｐゴシック" pitchFamily="1" charset="-128"/>
              </a:rPr>
              <a:t>New stations should be within a ½ mile</a:t>
            </a:r>
            <a:r>
              <a:rPr lang="en-US" sz="2000" b="1" smtClean="0">
                <a:solidFill>
                  <a:schemeClr val="tx2"/>
                </a:solidFill>
                <a:latin typeface="Cambria" pitchFamily="1" charset="0"/>
                <a:ea typeface="ＭＳ Ｐゴシック" pitchFamily="1" charset="-128"/>
              </a:rPr>
              <a:t> maximum </a:t>
            </a:r>
            <a:r>
              <a:rPr lang="en-US" sz="2000" smtClean="0">
                <a:solidFill>
                  <a:schemeClr val="tx2"/>
                </a:solidFill>
                <a:latin typeface="Cambria" pitchFamily="1" charset="0"/>
                <a:ea typeface="ＭＳ Ｐゴシック" pitchFamily="1" charset="-128"/>
              </a:rPr>
              <a:t>of another station and preferably within a ½ mile of an existing station.   </a:t>
            </a:r>
          </a:p>
          <a:p>
            <a:pPr lvl="1"/>
            <a:r>
              <a:rPr lang="en-US" sz="2000" smtClean="0">
                <a:solidFill>
                  <a:schemeClr val="tx2"/>
                </a:solidFill>
                <a:latin typeface="Cambria" pitchFamily="1" charset="0"/>
                <a:ea typeface="ＭＳ Ｐゴシック" pitchFamily="1" charset="-128"/>
              </a:rPr>
              <a:t>New stations should be located in areas with a significant presence of population, employment, and/or other attractions.</a:t>
            </a:r>
          </a:p>
          <a:p>
            <a:pPr lvl="1"/>
            <a:r>
              <a:rPr lang="en-US" sz="2000" smtClean="0">
                <a:solidFill>
                  <a:schemeClr val="tx2"/>
                </a:solidFill>
                <a:latin typeface="Cambria" pitchFamily="1" charset="0"/>
                <a:ea typeface="ＭＳ Ｐゴシック" pitchFamily="1" charset="-128"/>
              </a:rPr>
              <a:t>New stations should be located so bikesharing increases the reach of other modes, particularly public transit and walking. </a:t>
            </a:r>
          </a:p>
        </p:txBody>
      </p:sp>
      <p:sp>
        <p:nvSpPr>
          <p:cNvPr id="49156" name="Title 1"/>
          <p:cNvSpPr>
            <a:spLocks noGrp="1"/>
          </p:cNvSpPr>
          <p:nvPr>
            <p:ph type="title"/>
          </p:nvPr>
        </p:nvSpPr>
        <p:spPr>
          <a:xfrm>
            <a:off x="704850" y="158750"/>
            <a:ext cx="8229600" cy="1143000"/>
          </a:xfrm>
        </p:spPr>
        <p:txBody>
          <a:bodyPr/>
          <a:lstStyle/>
          <a:p>
            <a:r>
              <a:rPr lang="en-US" sz="4200" b="1" smtClean="0">
                <a:solidFill>
                  <a:srgbClr val="1F497D"/>
                </a:solidFill>
                <a:latin typeface="Cambria" pitchFamily="1" charset="0"/>
                <a:ea typeface="ＭＳ Ｐゴシック" pitchFamily="1" charset="-128"/>
              </a:rPr>
              <a:t>Bicycle/Station Expansion</a:t>
            </a:r>
            <a:br>
              <a:rPr lang="en-US" sz="4200" b="1" smtClean="0">
                <a:solidFill>
                  <a:srgbClr val="1F497D"/>
                </a:solidFill>
                <a:latin typeface="Cambria" pitchFamily="1" charset="0"/>
                <a:ea typeface="ＭＳ Ｐゴシック" pitchFamily="1" charset="-128"/>
              </a:rPr>
            </a:br>
            <a:r>
              <a:rPr lang="en-US" sz="3000" b="1" smtClean="0">
                <a:latin typeface="Cambria" pitchFamily="1" charset="0"/>
                <a:ea typeface="ＭＳ Ｐゴシック" pitchFamily="1" charset="-128"/>
              </a:rPr>
              <a:t>Capital Bikeshare Case Study</a:t>
            </a:r>
            <a:endParaRPr lang="en-US" sz="3000" smtClean="0">
              <a:latin typeface="Cambria" pitchFamily="1" charset="0"/>
              <a:ea typeface="ＭＳ Ｐゴシック" pitchFamily="1" charset="-128"/>
            </a:endParaRPr>
          </a:p>
        </p:txBody>
      </p:sp>
      <p:pic>
        <p:nvPicPr>
          <p:cNvPr id="49157" name="Picture 4"/>
          <p:cNvPicPr>
            <a:picLocks noChangeAspect="1"/>
          </p:cNvPicPr>
          <p:nvPr/>
        </p:nvPicPr>
        <p:blipFill>
          <a:blip r:embed="rId3" cstate="email"/>
          <a:srcRect/>
          <a:stretch>
            <a:fillRect/>
          </a:stretch>
        </p:blipFill>
        <p:spPr bwMode="auto">
          <a:xfrm>
            <a:off x="3562350" y="5445125"/>
            <a:ext cx="2130425"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0375" y="134938"/>
            <a:ext cx="8229600" cy="1143000"/>
          </a:xfrm>
        </p:spPr>
        <p:txBody>
          <a:bodyPr/>
          <a:lstStyle/>
          <a:p>
            <a:pPr eaLnBrk="1" hangingPunct="1"/>
            <a:r>
              <a:rPr lang="en-US" b="1" smtClean="0">
                <a:solidFill>
                  <a:srgbClr val="1F497D"/>
                </a:solidFill>
                <a:latin typeface="Cambria" pitchFamily="1" charset="0"/>
                <a:ea typeface="ＭＳ Ｐゴシック" pitchFamily="1" charset="-128"/>
              </a:rPr>
              <a:t>Marketing Strategies</a:t>
            </a:r>
          </a:p>
        </p:txBody>
      </p:sp>
      <p:sp>
        <p:nvSpPr>
          <p:cNvPr id="51203" name="Content Placeholder 2"/>
          <p:cNvSpPr>
            <a:spLocks noGrp="1"/>
          </p:cNvSpPr>
          <p:nvPr>
            <p:ph idx="1"/>
          </p:nvPr>
        </p:nvSpPr>
        <p:spPr>
          <a:xfrm>
            <a:off x="460375" y="1622425"/>
            <a:ext cx="8229600" cy="4708525"/>
          </a:xfrm>
        </p:spPr>
        <p:txBody>
          <a:bodyPr/>
          <a:lstStyle/>
          <a:p>
            <a:pPr eaLnBrk="1" hangingPunct="1"/>
            <a:r>
              <a:rPr lang="en-US" sz="2900" smtClean="0">
                <a:latin typeface="Cambria" pitchFamily="1" charset="0"/>
                <a:ea typeface="ＭＳ Ｐゴシック" pitchFamily="1" charset="-128"/>
              </a:rPr>
              <a:t>Pre-launch marketing strategies for bikesharing are becoming increasingly popular.</a:t>
            </a:r>
          </a:p>
          <a:p>
            <a:pPr eaLnBrk="1" hangingPunct="1"/>
            <a:r>
              <a:rPr lang="en-US" sz="2900" smtClean="0">
                <a:latin typeface="Cambria" pitchFamily="1" charset="0"/>
                <a:ea typeface="ＭＳ Ｐゴシック" pitchFamily="1" charset="-128"/>
              </a:rPr>
              <a:t>Media outlets and social media have played key roles in raising awareness and generating program support.</a:t>
            </a:r>
          </a:p>
        </p:txBody>
      </p:sp>
      <p:sp>
        <p:nvSpPr>
          <p:cNvPr id="51204" name="Picture 14" descr="OpeningPageLogoLarge"/>
          <p:cNvSpPr>
            <a:spLocks noChangeAspect="1" noChangeArrowheads="1"/>
          </p:cNvSpPr>
          <p:nvPr/>
        </p:nvSpPr>
        <p:spPr bwMode="auto">
          <a:xfrm>
            <a:off x="0" y="5984875"/>
            <a:ext cx="3576638" cy="852488"/>
          </a:xfrm>
          <a:prstGeom prst="rect">
            <a:avLst/>
          </a:prstGeom>
          <a:noFill/>
          <a:ln w="9525">
            <a:noFill/>
            <a:miter lim="800000"/>
            <a:headEnd/>
            <a:tailEnd/>
          </a:ln>
        </p:spPr>
        <p:txBody>
          <a:bodyPr/>
          <a:lstStyle/>
          <a:p>
            <a:endParaRPr lang="en-US"/>
          </a:p>
        </p:txBody>
      </p:sp>
      <p:pic>
        <p:nvPicPr>
          <p:cNvPr id="51205" name="Picture 4"/>
          <p:cNvPicPr>
            <a:picLocks noChangeAspect="1"/>
          </p:cNvPicPr>
          <p:nvPr/>
        </p:nvPicPr>
        <p:blipFill>
          <a:blip r:embed="rId3" cstate="email"/>
          <a:srcRect/>
          <a:stretch>
            <a:fillRect/>
          </a:stretch>
        </p:blipFill>
        <p:spPr bwMode="auto">
          <a:xfrm>
            <a:off x="1657350" y="5227638"/>
            <a:ext cx="788988" cy="481012"/>
          </a:xfrm>
          <a:prstGeom prst="rect">
            <a:avLst/>
          </a:prstGeom>
          <a:noFill/>
          <a:ln w="9525">
            <a:noFill/>
            <a:miter lim="800000"/>
            <a:headEnd/>
            <a:tailEnd/>
          </a:ln>
        </p:spPr>
      </p:pic>
      <p:sp>
        <p:nvSpPr>
          <p:cNvPr id="51206" name="Picture 5"/>
          <p:cNvSpPr>
            <a:spLocks noChangeAspect="1"/>
          </p:cNvSpPr>
          <p:nvPr/>
        </p:nvSpPr>
        <p:spPr bwMode="auto">
          <a:xfrm>
            <a:off x="6816725" y="4941888"/>
            <a:ext cx="760413" cy="538162"/>
          </a:xfrm>
          <a:prstGeom prst="rect">
            <a:avLst/>
          </a:prstGeom>
          <a:noFill/>
          <a:ln w="9525">
            <a:noFill/>
            <a:miter lim="800000"/>
            <a:headEnd/>
            <a:tailEnd/>
          </a:ln>
        </p:spPr>
        <p:txBody>
          <a:bodyPr/>
          <a:lstStyle/>
          <a:p>
            <a:endParaRPr lang="en-US"/>
          </a:p>
        </p:txBody>
      </p:sp>
      <p:pic>
        <p:nvPicPr>
          <p:cNvPr id="51207" name="Picture 6"/>
          <p:cNvPicPr>
            <a:picLocks noChangeAspect="1"/>
          </p:cNvPicPr>
          <p:nvPr/>
        </p:nvPicPr>
        <p:blipFill>
          <a:blip r:embed="rId4" cstate="email"/>
          <a:srcRect/>
          <a:stretch>
            <a:fillRect/>
          </a:stretch>
        </p:blipFill>
        <p:spPr bwMode="auto">
          <a:xfrm>
            <a:off x="5772150" y="5359400"/>
            <a:ext cx="844550" cy="279400"/>
          </a:xfrm>
          <a:prstGeom prst="rect">
            <a:avLst/>
          </a:prstGeom>
          <a:noFill/>
          <a:ln w="9525">
            <a:noFill/>
            <a:miter lim="800000"/>
            <a:headEnd/>
            <a:tailEnd/>
          </a:ln>
        </p:spPr>
      </p:pic>
      <p:sp>
        <p:nvSpPr>
          <p:cNvPr id="51208" name="Picture 7"/>
          <p:cNvSpPr>
            <a:spLocks noChangeAspect="1"/>
          </p:cNvSpPr>
          <p:nvPr/>
        </p:nvSpPr>
        <p:spPr bwMode="auto">
          <a:xfrm>
            <a:off x="2627313" y="5000625"/>
            <a:ext cx="949325" cy="368300"/>
          </a:xfrm>
          <a:prstGeom prst="rect">
            <a:avLst/>
          </a:prstGeom>
          <a:noFill/>
          <a:ln w="9525">
            <a:noFill/>
            <a:miter lim="800000"/>
            <a:headEnd/>
            <a:tailEnd/>
          </a:ln>
        </p:spPr>
        <p:txBody>
          <a:bodyPr/>
          <a:lstStyle/>
          <a:p>
            <a:endParaRPr lang="en-US"/>
          </a:p>
        </p:txBody>
      </p:sp>
      <p:pic>
        <p:nvPicPr>
          <p:cNvPr id="51209" name="Picture 8"/>
          <p:cNvPicPr>
            <a:picLocks noChangeAspect="1"/>
          </p:cNvPicPr>
          <p:nvPr/>
        </p:nvPicPr>
        <p:blipFill>
          <a:blip r:embed="rId5" cstate="email"/>
          <a:srcRect/>
          <a:stretch>
            <a:fillRect/>
          </a:stretch>
        </p:blipFill>
        <p:spPr bwMode="auto">
          <a:xfrm>
            <a:off x="3486150" y="4094163"/>
            <a:ext cx="2211388" cy="1924050"/>
          </a:xfrm>
          <a:prstGeom prst="rect">
            <a:avLst/>
          </a:prstGeom>
          <a:noFill/>
          <a:ln w="9525">
            <a:noFill/>
            <a:miter lim="800000"/>
            <a:headEnd/>
            <a:tailEnd/>
          </a:ln>
        </p:spPr>
      </p:pic>
      <p:pic>
        <p:nvPicPr>
          <p:cNvPr id="51210" name="Picture 5"/>
          <p:cNvPicPr>
            <a:picLocks noChangeAspect="1"/>
          </p:cNvPicPr>
          <p:nvPr/>
        </p:nvPicPr>
        <p:blipFill>
          <a:blip r:embed="rId6" cstate="email"/>
          <a:srcRect/>
          <a:stretch>
            <a:fillRect/>
          </a:stretch>
        </p:blipFill>
        <p:spPr bwMode="auto">
          <a:xfrm>
            <a:off x="6918325" y="5416550"/>
            <a:ext cx="760413" cy="538163"/>
          </a:xfrm>
          <a:prstGeom prst="rect">
            <a:avLst/>
          </a:prstGeom>
          <a:noFill/>
          <a:ln w="9525">
            <a:noFill/>
            <a:miter lim="800000"/>
            <a:headEnd/>
            <a:tailEnd/>
          </a:ln>
        </p:spPr>
      </p:pic>
      <p:pic>
        <p:nvPicPr>
          <p:cNvPr id="51211" name="Picture 7"/>
          <p:cNvPicPr>
            <a:picLocks noChangeAspect="1"/>
          </p:cNvPicPr>
          <p:nvPr/>
        </p:nvPicPr>
        <p:blipFill>
          <a:blip r:embed="rId7" cstate="email"/>
          <a:srcRect/>
          <a:stretch>
            <a:fillRect/>
          </a:stretch>
        </p:blipFill>
        <p:spPr bwMode="auto">
          <a:xfrm>
            <a:off x="2536825" y="5359400"/>
            <a:ext cx="949325" cy="36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p:cNvPicPr>
          <p:nvPr/>
        </p:nvPicPr>
        <p:blipFill>
          <a:blip r:embed="rId3" cstate="email"/>
          <a:srcRect/>
          <a:stretch>
            <a:fillRect/>
          </a:stretch>
        </p:blipFill>
        <p:spPr bwMode="auto">
          <a:xfrm>
            <a:off x="4827588" y="2490788"/>
            <a:ext cx="4186237" cy="2963862"/>
          </a:xfrm>
          <a:prstGeom prst="rect">
            <a:avLst/>
          </a:prstGeom>
          <a:noFill/>
          <a:ln w="9525">
            <a:noFill/>
            <a:miter lim="800000"/>
            <a:headEnd/>
            <a:tailEnd/>
          </a:ln>
        </p:spPr>
      </p:pic>
      <p:sp>
        <p:nvSpPr>
          <p:cNvPr id="16387" name="Title 1"/>
          <p:cNvSpPr>
            <a:spLocks noGrp="1"/>
          </p:cNvSpPr>
          <p:nvPr>
            <p:ph type="title"/>
          </p:nvPr>
        </p:nvSpPr>
        <p:spPr>
          <a:xfrm>
            <a:off x="460375" y="-58738"/>
            <a:ext cx="8229600" cy="1143001"/>
          </a:xfrm>
        </p:spPr>
        <p:txBody>
          <a:bodyPr/>
          <a:lstStyle/>
          <a:p>
            <a:r>
              <a:rPr lang="en-US" b="1" smtClean="0">
                <a:solidFill>
                  <a:srgbClr val="1F497D"/>
                </a:solidFill>
                <a:latin typeface="Cambria" pitchFamily="1" charset="0"/>
                <a:ea typeface="ＭＳ Ｐゴシック" pitchFamily="1" charset="-128"/>
              </a:rPr>
              <a:t>Overview</a:t>
            </a:r>
          </a:p>
        </p:txBody>
      </p:sp>
      <p:sp>
        <p:nvSpPr>
          <p:cNvPr id="17411" name="Content Placeholder 2"/>
          <p:cNvSpPr>
            <a:spLocks noGrp="1"/>
          </p:cNvSpPr>
          <p:nvPr>
            <p:ph idx="1"/>
          </p:nvPr>
        </p:nvSpPr>
        <p:spPr>
          <a:xfrm>
            <a:off x="460375" y="1084263"/>
            <a:ext cx="7345892" cy="4525962"/>
          </a:xfrm>
          <a:extLst>
            <a:ext uri="{909E8E84-426E-40dd-AFC4-6F175D3DCCD1}"/>
            <a:ext uri="{91240B29-F687-4f45-9708-019B960494DF}"/>
            <a:ext uri="{FAA26D3D-D897-4be2-8F04-BA451C77F1D7}"/>
          </a:extLst>
        </p:spPr>
        <p:txBody>
          <a:bodyPr/>
          <a:lstStyle/>
          <a:p>
            <a:pPr marL="514350" indent="-514350">
              <a:buFont typeface="Arial"/>
              <a:buChar char="•"/>
              <a:defRPr/>
            </a:pPr>
            <a:r>
              <a:rPr lang="en-US" sz="2400" dirty="0" smtClean="0">
                <a:ln>
                  <a:solidFill>
                    <a:srgbClr val="000000"/>
                  </a:solidFill>
                </a:ln>
                <a:solidFill>
                  <a:srgbClr val="000000"/>
                </a:solidFill>
                <a:latin typeface="Cambria"/>
                <a:ea typeface="ＭＳ Ｐゴシック" charset="0"/>
                <a:cs typeface="Cambria"/>
              </a:rPr>
              <a:t>Public Bikesharing Definition / Generations / Bikes</a:t>
            </a:r>
          </a:p>
          <a:p>
            <a:pPr marL="514350" indent="-514350">
              <a:buFont typeface="Arial"/>
              <a:buChar char="•"/>
              <a:defRPr/>
            </a:pPr>
            <a:r>
              <a:rPr lang="en-US" sz="2400" dirty="0" smtClean="0">
                <a:ln>
                  <a:solidFill>
                    <a:srgbClr val="000000"/>
                  </a:solidFill>
                </a:ln>
                <a:solidFill>
                  <a:srgbClr val="000000"/>
                </a:solidFill>
                <a:latin typeface="Cambria"/>
                <a:ea typeface="ＭＳ Ｐゴシック" charset="0"/>
                <a:cs typeface="Cambria"/>
              </a:rPr>
              <a:t>Global &amp; N. American Activity </a:t>
            </a:r>
          </a:p>
          <a:p>
            <a:pPr marL="514350" indent="-514350">
              <a:buFont typeface="Arial"/>
              <a:buChar char="•"/>
              <a:defRPr/>
            </a:pPr>
            <a:r>
              <a:rPr lang="en-US" sz="2400" dirty="0" smtClean="0">
                <a:ln>
                  <a:solidFill>
                    <a:srgbClr val="000000"/>
                  </a:solidFill>
                </a:ln>
                <a:solidFill>
                  <a:srgbClr val="000000"/>
                </a:solidFill>
                <a:latin typeface="Cambria"/>
                <a:ea typeface="ＭＳ Ｐゴシック" charset="0"/>
                <a:cs typeface="Cambria"/>
              </a:rPr>
              <a:t>Funding / Business Models </a:t>
            </a:r>
          </a:p>
          <a:p>
            <a:pPr marL="514350" indent="-514350">
              <a:buFont typeface="Arial"/>
              <a:buChar char="•"/>
              <a:defRPr/>
            </a:pPr>
            <a:r>
              <a:rPr lang="en-US" sz="2400" dirty="0" smtClean="0">
                <a:ln>
                  <a:solidFill>
                    <a:srgbClr val="000000"/>
                  </a:solidFill>
                </a:ln>
                <a:solidFill>
                  <a:srgbClr val="000000"/>
                </a:solidFill>
                <a:latin typeface="Cambria"/>
                <a:ea typeface="ＭＳ Ｐゴシック" charset="0"/>
                <a:cs typeface="Cambria"/>
              </a:rPr>
              <a:t>Pre-Launch Considerations</a:t>
            </a:r>
            <a:endParaRPr lang="en-US" sz="2400" dirty="0">
              <a:ln>
                <a:solidFill>
                  <a:srgbClr val="000000"/>
                </a:solidFill>
              </a:ln>
              <a:solidFill>
                <a:srgbClr val="000000"/>
              </a:solidFill>
              <a:latin typeface="Cambria"/>
              <a:ea typeface="ＭＳ Ｐゴシック" charset="0"/>
              <a:cs typeface="Cambria"/>
            </a:endParaRPr>
          </a:p>
          <a:p>
            <a:pPr lvl="1">
              <a:buFont typeface="Arial"/>
              <a:buChar char="•"/>
              <a:defRPr/>
            </a:pPr>
            <a:r>
              <a:rPr lang="en-US" sz="2000" dirty="0">
                <a:ln>
                  <a:solidFill>
                    <a:srgbClr val="000000"/>
                  </a:solidFill>
                </a:ln>
                <a:solidFill>
                  <a:schemeClr val="accent1"/>
                </a:solidFill>
                <a:latin typeface="Cambria"/>
                <a:ea typeface="ＭＳ Ｐゴシック" charset="0"/>
                <a:cs typeface="Cambria"/>
              </a:rPr>
              <a:t># of bicycles and </a:t>
            </a:r>
            <a:r>
              <a:rPr lang="en-US" sz="2000" dirty="0" smtClean="0">
                <a:ln>
                  <a:solidFill>
                    <a:srgbClr val="000000"/>
                  </a:solidFill>
                </a:ln>
                <a:solidFill>
                  <a:schemeClr val="accent1"/>
                </a:solidFill>
                <a:latin typeface="Cambria"/>
                <a:ea typeface="ＭＳ Ｐゴシック" charset="0"/>
                <a:cs typeface="Cambria"/>
              </a:rPr>
              <a:t>stations, expansion</a:t>
            </a:r>
            <a:endParaRPr lang="en-US" sz="2000" dirty="0">
              <a:ln>
                <a:solidFill>
                  <a:srgbClr val="000000"/>
                </a:solidFill>
              </a:ln>
              <a:solidFill>
                <a:schemeClr val="accent1"/>
              </a:solidFill>
              <a:latin typeface="Cambria"/>
              <a:ea typeface="ＭＳ Ｐゴシック" charset="0"/>
              <a:cs typeface="Cambria"/>
            </a:endParaRPr>
          </a:p>
          <a:p>
            <a:pPr lvl="1">
              <a:buFont typeface="Arial"/>
              <a:buChar char="•"/>
              <a:defRPr/>
            </a:pPr>
            <a:r>
              <a:rPr lang="en-US" sz="2000" dirty="0">
                <a:ln>
                  <a:solidFill>
                    <a:srgbClr val="000000"/>
                  </a:solidFill>
                </a:ln>
                <a:solidFill>
                  <a:schemeClr val="accent1"/>
                </a:solidFill>
                <a:latin typeface="Cambria"/>
                <a:ea typeface="ＭＳ Ｐゴシック" charset="0"/>
                <a:cs typeface="Cambria"/>
              </a:rPr>
              <a:t>Marketing </a:t>
            </a:r>
            <a:r>
              <a:rPr lang="en-US" sz="2000" dirty="0" smtClean="0">
                <a:ln>
                  <a:solidFill>
                    <a:srgbClr val="000000"/>
                  </a:solidFill>
                </a:ln>
                <a:solidFill>
                  <a:schemeClr val="accent1"/>
                </a:solidFill>
                <a:latin typeface="Cambria"/>
                <a:ea typeface="ＭＳ Ｐゴシック" charset="0"/>
                <a:cs typeface="Cambria"/>
              </a:rPr>
              <a:t>strategies</a:t>
            </a:r>
          </a:p>
          <a:p>
            <a:pPr marL="512763" lvl="1" indent="-512763">
              <a:buFont typeface="Arial"/>
              <a:buChar char="•"/>
              <a:defRPr/>
            </a:pPr>
            <a:r>
              <a:rPr lang="en-US" sz="2400" dirty="0" smtClean="0">
                <a:ln>
                  <a:solidFill>
                    <a:srgbClr val="000000"/>
                  </a:solidFill>
                </a:ln>
                <a:solidFill>
                  <a:srgbClr val="000000"/>
                </a:solidFill>
                <a:latin typeface="Cambria"/>
                <a:ea typeface="ＭＳ Ｐゴシック" charset="0"/>
                <a:cs typeface="Cambria"/>
              </a:rPr>
              <a:t>Bicycle Management</a:t>
            </a:r>
          </a:p>
          <a:p>
            <a:pPr marL="512763" lvl="1" indent="-512763">
              <a:buFont typeface="Arial"/>
              <a:buChar char="•"/>
              <a:defRPr/>
            </a:pPr>
            <a:r>
              <a:rPr lang="en-US" sz="2400" dirty="0" smtClean="0">
                <a:ln>
                  <a:solidFill>
                    <a:srgbClr val="000000"/>
                  </a:solidFill>
                </a:ln>
                <a:solidFill>
                  <a:srgbClr val="000000"/>
                </a:solidFill>
                <a:latin typeface="Cambria"/>
                <a:ea typeface="ＭＳ Ｐゴシック" charset="0"/>
                <a:cs typeface="Cambria"/>
              </a:rPr>
              <a:t>Bicycle Safety /  Infrastructure</a:t>
            </a:r>
          </a:p>
          <a:p>
            <a:pPr marL="512763" lvl="1" indent="-512763">
              <a:buFont typeface="Arial"/>
              <a:buChar char="•"/>
              <a:defRPr/>
            </a:pPr>
            <a:r>
              <a:rPr lang="en-US" sz="2400" dirty="0" smtClean="0">
                <a:ln>
                  <a:solidFill>
                    <a:srgbClr val="000000"/>
                  </a:solidFill>
                </a:ln>
                <a:solidFill>
                  <a:srgbClr val="000000"/>
                </a:solidFill>
                <a:latin typeface="Cambria"/>
                <a:ea typeface="ＭＳ Ｐゴシック" charset="0"/>
                <a:cs typeface="Cambria"/>
              </a:rPr>
              <a:t>Technological Innovations</a:t>
            </a:r>
          </a:p>
          <a:p>
            <a:pPr marL="512763" lvl="1" indent="-512763">
              <a:buFont typeface="Arial"/>
              <a:buChar char="•"/>
              <a:defRPr/>
            </a:pPr>
            <a:r>
              <a:rPr lang="en-US" sz="2400" dirty="0" smtClean="0">
                <a:ln>
                  <a:solidFill>
                    <a:srgbClr val="000000"/>
                  </a:solidFill>
                </a:ln>
                <a:solidFill>
                  <a:srgbClr val="000000"/>
                </a:solidFill>
                <a:latin typeface="Cambria"/>
                <a:ea typeface="ＭＳ Ｐゴシック" charset="0"/>
                <a:cs typeface="Cambria"/>
              </a:rPr>
              <a:t>Public Transit Linkages</a:t>
            </a:r>
          </a:p>
          <a:p>
            <a:pPr marL="512763" lvl="1" indent="-512763">
              <a:buFont typeface="Arial"/>
              <a:buChar char="•"/>
              <a:defRPr/>
            </a:pPr>
            <a:r>
              <a:rPr lang="en-US" sz="2400" dirty="0" smtClean="0">
                <a:ln>
                  <a:solidFill>
                    <a:srgbClr val="000000"/>
                  </a:solidFill>
                </a:ln>
                <a:solidFill>
                  <a:srgbClr val="000000"/>
                </a:solidFill>
                <a:latin typeface="Cambria"/>
                <a:ea typeface="ＭＳ Ｐゴシック" charset="0"/>
                <a:cs typeface="Cambria"/>
              </a:rPr>
              <a:t>Conclusion</a:t>
            </a:r>
            <a:endParaRPr lang="en-US" sz="2400" dirty="0">
              <a:ln>
                <a:solidFill>
                  <a:srgbClr val="000000"/>
                </a:solidFill>
              </a:ln>
              <a:solidFill>
                <a:srgbClr val="000000"/>
              </a:solidFill>
              <a:latin typeface="Cambria"/>
              <a:ea typeface="ＭＳ Ｐゴシック" charset="0"/>
              <a:cs typeface="Cambria"/>
            </a:endParaRPr>
          </a:p>
        </p:txBody>
      </p:sp>
      <p:pic>
        <p:nvPicPr>
          <p:cNvPr id="16389" name="Picture 14" descr="OpeningPageLogoLarge"/>
          <p:cNvPicPr>
            <a:picLocks noChangeAspect="1" noChangeArrowheads="1"/>
          </p:cNvPicPr>
          <p:nvPr/>
        </p:nvPicPr>
        <p:blipFill>
          <a:blip r:embed="rId4" cstate="email"/>
          <a:srcRect/>
          <a:stretch>
            <a:fillRect/>
          </a:stretch>
        </p:blipFill>
        <p:spPr bwMode="auto">
          <a:xfrm>
            <a:off x="0" y="5695950"/>
            <a:ext cx="4575175" cy="108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457200" y="1306513"/>
            <a:ext cx="8229600" cy="4827587"/>
          </a:xfrm>
        </p:spPr>
        <p:txBody>
          <a:bodyPr/>
          <a:lstStyle/>
          <a:p>
            <a:pPr marL="342900" lvl="1" indent="-342900">
              <a:buFont typeface="Arial" charset="0"/>
              <a:buChar char="•"/>
            </a:pPr>
            <a:r>
              <a:rPr lang="en-US" sz="2000" smtClean="0">
                <a:latin typeface="Cambria" pitchFamily="1" charset="0"/>
                <a:ea typeface="ＭＳ Ｐゴシック" pitchFamily="1" charset="-128"/>
              </a:rPr>
              <a:t>Alta Bikeshare employs </a:t>
            </a:r>
            <a:r>
              <a:rPr lang="en-US" sz="2000" smtClean="0">
                <a:solidFill>
                  <a:srgbClr val="000000"/>
                </a:solidFill>
                <a:latin typeface="Cambria" pitchFamily="1" charset="0"/>
                <a:ea typeface="ＭＳ Ｐゴシック" pitchFamily="1" charset="-128"/>
              </a:rPr>
              <a:t>logo development, websites, public relations, social media, and marketing materials to gain exposure and membership prior to system launch.</a:t>
            </a:r>
          </a:p>
          <a:p>
            <a:pPr marL="342900" lvl="1" indent="-342900">
              <a:buFont typeface="Arial" charset="0"/>
              <a:buChar char="•"/>
            </a:pPr>
            <a:endParaRPr lang="en-US" sz="500" smtClean="0">
              <a:solidFill>
                <a:srgbClr val="000000"/>
              </a:solidFill>
              <a:latin typeface="Cambria" pitchFamily="1" charset="0"/>
              <a:ea typeface="ＭＳ Ｐゴシック" pitchFamily="1" charset="-128"/>
            </a:endParaRPr>
          </a:p>
          <a:p>
            <a:pPr marL="342900" lvl="1" indent="-342900">
              <a:buFont typeface="Arial" charset="0"/>
              <a:buChar char="•"/>
            </a:pPr>
            <a:r>
              <a:rPr lang="en-US" sz="2000" smtClean="0">
                <a:solidFill>
                  <a:srgbClr val="000000"/>
                </a:solidFill>
                <a:latin typeface="Cambria" pitchFamily="1" charset="0"/>
                <a:ea typeface="ＭＳ Ｐゴシック" pitchFamily="1" charset="-128"/>
              </a:rPr>
              <a:t>London</a:t>
            </a:r>
            <a:r>
              <a:rPr lang="ja-JP" altLang="en-US" sz="2000" smtClean="0">
                <a:solidFill>
                  <a:srgbClr val="000000"/>
                </a:solidFill>
                <a:latin typeface="Cambria" pitchFamily="1" charset="0"/>
                <a:ea typeface="ＭＳ Ｐゴシック" pitchFamily="1" charset="-128"/>
              </a:rPr>
              <a:t>’</a:t>
            </a:r>
            <a:r>
              <a:rPr lang="en-US" altLang="ja-JP" sz="2000" smtClean="0">
                <a:solidFill>
                  <a:srgbClr val="000000"/>
                </a:solidFill>
                <a:latin typeface="Cambria" pitchFamily="1" charset="0"/>
                <a:ea typeface="ＭＳ Ｐゴシック" pitchFamily="1" charset="-128"/>
              </a:rPr>
              <a:t>s Barclay system pre-</a:t>
            </a:r>
            <a:r>
              <a:rPr lang="en-US" altLang="ja-JP" sz="2000" smtClean="0">
                <a:latin typeface="Cambria" pitchFamily="1" charset="0"/>
                <a:ea typeface="ＭＳ Ｐゴシック" pitchFamily="1" charset="-128"/>
              </a:rPr>
              <a:t>launch PR campaign generated more than 1,200 print and online articles, with 90% of coverage positive or balanced. Awareness rose from 37% in March 2010 to 82% post-launch.</a:t>
            </a:r>
          </a:p>
          <a:p>
            <a:endParaRPr lang="en-US" sz="500" smtClean="0">
              <a:latin typeface="Cambria" pitchFamily="1" charset="0"/>
              <a:ea typeface="ＭＳ Ｐゴシック" pitchFamily="1" charset="-128"/>
            </a:endParaRPr>
          </a:p>
          <a:p>
            <a:r>
              <a:rPr lang="en-US" sz="2000" smtClean="0">
                <a:latin typeface="Cambria" pitchFamily="1" charset="0"/>
                <a:ea typeface="ＭＳ Ｐゴシック" pitchFamily="1" charset="-128"/>
              </a:rPr>
              <a:t>BIXI Toronto required to secure 1,000 year-long membership pledges and 3 years of annual sponsorship pledges from private organizations before deployment. They employed social media and held public demonstrations.</a:t>
            </a:r>
          </a:p>
          <a:p>
            <a:r>
              <a:rPr lang="en-US" sz="2000" smtClean="0">
                <a:latin typeface="Cambria" pitchFamily="1" charset="0"/>
                <a:ea typeface="ＭＳ Ｐゴシック" pitchFamily="1" charset="-128"/>
              </a:rPr>
              <a:t>Programs, such as Capital Bikeshare and NYC, generated program exposure by holding workshops where users and potential users provide feedback about station placement.  </a:t>
            </a:r>
            <a:r>
              <a:rPr lang="en-US" sz="2000" smtClean="0">
                <a:ea typeface="ＭＳ Ｐゴシック" pitchFamily="1" charset="-128"/>
              </a:rPr>
              <a:t> </a:t>
            </a:r>
          </a:p>
        </p:txBody>
      </p:sp>
      <p:sp>
        <p:nvSpPr>
          <p:cNvPr id="53251" name="Title 1"/>
          <p:cNvSpPr>
            <a:spLocks noGrp="1"/>
          </p:cNvSpPr>
          <p:nvPr>
            <p:ph type="title"/>
          </p:nvPr>
        </p:nvSpPr>
        <p:spPr>
          <a:xfrm>
            <a:off x="457200" y="15875"/>
            <a:ext cx="8229600" cy="1143000"/>
          </a:xfrm>
        </p:spPr>
        <p:txBody>
          <a:bodyPr/>
          <a:lstStyle/>
          <a:p>
            <a:pPr eaLnBrk="1" hangingPunct="1"/>
            <a:r>
              <a:rPr lang="en-US" sz="4000" b="1" smtClean="0">
                <a:solidFill>
                  <a:srgbClr val="1F497D"/>
                </a:solidFill>
                <a:latin typeface="Cambria" pitchFamily="1" charset="0"/>
                <a:ea typeface="ＭＳ Ｐゴシック" pitchFamily="1" charset="-128"/>
              </a:rPr>
              <a:t>Marketing Strategies: Examples</a:t>
            </a:r>
          </a:p>
        </p:txBody>
      </p:sp>
      <p:sp>
        <p:nvSpPr>
          <p:cNvPr id="53252" name="Picture 14" descr="OpeningPageLogoLarge"/>
          <p:cNvSpPr>
            <a:spLocks noChangeAspect="1" noChangeArrowheads="1"/>
          </p:cNvSpPr>
          <p:nvPr/>
        </p:nvSpPr>
        <p:spPr bwMode="auto">
          <a:xfrm>
            <a:off x="0" y="5892800"/>
            <a:ext cx="3965575" cy="944563"/>
          </a:xfrm>
          <a:prstGeom prst="rect">
            <a:avLst/>
          </a:prstGeom>
          <a:noFill/>
          <a:ln w="9525">
            <a:noFill/>
            <a:miter lim="800000"/>
            <a:headEnd/>
            <a:tailEnd/>
          </a:ln>
        </p:spPr>
        <p:txBody>
          <a:bodyPr/>
          <a:lstStyle/>
          <a:p>
            <a:endParaRPr lang="en-US"/>
          </a:p>
        </p:txBody>
      </p:sp>
      <p:pic>
        <p:nvPicPr>
          <p:cNvPr id="53253" name="Picture 3"/>
          <p:cNvPicPr>
            <a:picLocks noChangeAspect="1"/>
          </p:cNvPicPr>
          <p:nvPr/>
        </p:nvPicPr>
        <p:blipFill>
          <a:blip r:embed="rId3" cstate="email"/>
          <a:srcRect/>
          <a:stretch>
            <a:fillRect/>
          </a:stretch>
        </p:blipFill>
        <p:spPr bwMode="auto">
          <a:xfrm>
            <a:off x="7899400" y="5754688"/>
            <a:ext cx="1244600" cy="110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49225"/>
            <a:ext cx="8229600" cy="1143000"/>
          </a:xfrm>
        </p:spPr>
        <p:txBody>
          <a:bodyPr/>
          <a:lstStyle/>
          <a:p>
            <a:pPr>
              <a:defRPr/>
            </a:pPr>
            <a:r>
              <a:rPr lang="en-US" b="1" dirty="0">
                <a:solidFill>
                  <a:srgbClr val="17375E"/>
                </a:solidFill>
                <a:latin typeface="Cambria" pitchFamily="1" charset="0"/>
                <a:ea typeface="Cambria" pitchFamily="1" charset="0"/>
                <a:cs typeface="Cambria" pitchFamily="1" charset="0"/>
              </a:rPr>
              <a:t>Public </a:t>
            </a:r>
            <a:r>
              <a:rPr lang="en-US" b="1" dirty="0">
                <a:solidFill>
                  <a:schemeClr val="tx2">
                    <a:lumMod val="75000"/>
                  </a:schemeClr>
                </a:solidFill>
                <a:latin typeface="Cambria" pitchFamily="1" charset="0"/>
                <a:ea typeface="Cambria" pitchFamily="1" charset="0"/>
                <a:cs typeface="Cambria" pitchFamily="1" charset="0"/>
              </a:rPr>
              <a:t>Involvement</a:t>
            </a:r>
          </a:p>
        </p:txBody>
      </p:sp>
      <p:sp>
        <p:nvSpPr>
          <p:cNvPr id="55299" name="Content Placeholder 2"/>
          <p:cNvSpPr>
            <a:spLocks noGrp="1"/>
          </p:cNvSpPr>
          <p:nvPr>
            <p:ph idx="1"/>
          </p:nvPr>
        </p:nvSpPr>
        <p:spPr>
          <a:xfrm>
            <a:off x="254000" y="804863"/>
            <a:ext cx="8636000" cy="3868737"/>
          </a:xfrm>
        </p:spPr>
        <p:txBody>
          <a:bodyPr/>
          <a:lstStyle/>
          <a:p>
            <a:r>
              <a:rPr lang="en-US" sz="2400" smtClean="0">
                <a:latin typeface="Cambria" pitchFamily="1" charset="0"/>
                <a:ea typeface="ＭＳ Ｐゴシック" pitchFamily="1" charset="-128"/>
              </a:rPr>
              <a:t>At present, public meetings/workshops have been one of the most common ways for programs to engage the public</a:t>
            </a:r>
          </a:p>
          <a:p>
            <a:pPr lvl="1"/>
            <a:r>
              <a:rPr lang="en-US" sz="2200" smtClean="0">
                <a:solidFill>
                  <a:srgbClr val="17375E"/>
                </a:solidFill>
                <a:latin typeface="Cambria" pitchFamily="1" charset="0"/>
                <a:ea typeface="ＭＳ Ｐゴシック" pitchFamily="1" charset="-128"/>
              </a:rPr>
              <a:t>CaBi is holding public meetings to gather public commentary for future station placement</a:t>
            </a:r>
          </a:p>
          <a:p>
            <a:pPr lvl="1"/>
            <a:r>
              <a:rPr lang="en-US" sz="2200" smtClean="0">
                <a:solidFill>
                  <a:srgbClr val="17375E"/>
                </a:solidFill>
                <a:latin typeface="Cambria" pitchFamily="1" charset="0"/>
                <a:ea typeface="ＭＳ Ｐゴシック" pitchFamily="1" charset="-128"/>
              </a:rPr>
              <a:t>NYC has held public workshops where the public can share their thoughts regarding future station placement</a:t>
            </a:r>
            <a:endParaRPr lang="en-US" sz="2400" smtClean="0">
              <a:solidFill>
                <a:srgbClr val="17375E"/>
              </a:solidFill>
              <a:latin typeface="Cambria" pitchFamily="1" charset="0"/>
              <a:ea typeface="ＭＳ Ｐゴシック" pitchFamily="1" charset="-128"/>
            </a:endParaRPr>
          </a:p>
          <a:p>
            <a:r>
              <a:rPr lang="en-US" sz="2400" smtClean="0">
                <a:latin typeface="Cambria" pitchFamily="1" charset="0"/>
                <a:ea typeface="ＭＳ Ｐゴシック" pitchFamily="1" charset="-128"/>
              </a:rPr>
              <a:t>CaBi also partnered with Mobility Lab to create a crowdsourcing map where individuals could rate and suggest future stations</a:t>
            </a:r>
          </a:p>
        </p:txBody>
      </p:sp>
      <p:pic>
        <p:nvPicPr>
          <p:cNvPr id="55300" name="Picture 3"/>
          <p:cNvPicPr>
            <a:picLocks noChangeAspect="1"/>
          </p:cNvPicPr>
          <p:nvPr/>
        </p:nvPicPr>
        <p:blipFill>
          <a:blip r:embed="rId3" cstate="email"/>
          <a:srcRect/>
          <a:stretch>
            <a:fillRect/>
          </a:stretch>
        </p:blipFill>
        <p:spPr bwMode="auto">
          <a:xfrm>
            <a:off x="4713288" y="4529138"/>
            <a:ext cx="3005137" cy="2252662"/>
          </a:xfrm>
          <a:prstGeom prst="rect">
            <a:avLst/>
          </a:prstGeom>
          <a:noFill/>
          <a:ln w="9525">
            <a:noFill/>
            <a:miter lim="800000"/>
            <a:headEnd/>
            <a:tailEnd/>
          </a:ln>
        </p:spPr>
      </p:pic>
      <p:pic>
        <p:nvPicPr>
          <p:cNvPr id="55301" name="Picture 7"/>
          <p:cNvPicPr>
            <a:picLocks noChangeAspect="1"/>
          </p:cNvPicPr>
          <p:nvPr/>
        </p:nvPicPr>
        <p:blipFill>
          <a:blip r:embed="rId4" cstate="email"/>
          <a:srcRect/>
          <a:stretch>
            <a:fillRect/>
          </a:stretch>
        </p:blipFill>
        <p:spPr bwMode="auto">
          <a:xfrm>
            <a:off x="1303338" y="4529138"/>
            <a:ext cx="3073400" cy="225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163513" y="1036638"/>
            <a:ext cx="8704262" cy="4525962"/>
          </a:xfrm>
        </p:spPr>
        <p:txBody>
          <a:bodyPr/>
          <a:lstStyle/>
          <a:p>
            <a:pPr marL="0" indent="0">
              <a:buFont typeface="Arial" charset="0"/>
              <a:buNone/>
            </a:pPr>
            <a:r>
              <a:rPr lang="en-US" sz="2800" smtClean="0">
                <a:latin typeface="Cambria" pitchFamily="1" charset="0"/>
                <a:ea typeface="ＭＳ Ｐゴシック" pitchFamily="1" charset="-128"/>
              </a:rPr>
              <a:t>To run efficiently, bicycles must be redistributed to key demand locations frequently after use:</a:t>
            </a:r>
          </a:p>
          <a:p>
            <a:pPr lvl="1">
              <a:buFont typeface="Arial" charset="0"/>
              <a:buChar char="•"/>
            </a:pPr>
            <a:r>
              <a:rPr lang="en-US" sz="2000" smtClean="0">
                <a:solidFill>
                  <a:srgbClr val="1F497D"/>
                </a:solidFill>
                <a:latin typeface="Cambria" pitchFamily="1" charset="0"/>
                <a:ea typeface="ＭＳ Ｐゴシック" pitchFamily="1" charset="-128"/>
              </a:rPr>
              <a:t>Mexico City uses EVs that pull trailers with a 27-bike capacity.</a:t>
            </a:r>
          </a:p>
          <a:p>
            <a:pPr lvl="1">
              <a:buFont typeface="Arial" charset="0"/>
              <a:buChar char="•"/>
            </a:pPr>
            <a:r>
              <a:rPr lang="en-US" sz="2000" smtClean="0">
                <a:solidFill>
                  <a:srgbClr val="1F497D"/>
                </a:solidFill>
                <a:latin typeface="Cambria" pitchFamily="1" charset="0"/>
                <a:ea typeface="ＭＳ Ｐゴシック" pitchFamily="1" charset="-128"/>
              </a:rPr>
              <a:t>Denver uses trucks that burn compressed natural gas.</a:t>
            </a:r>
          </a:p>
          <a:p>
            <a:pPr lvl="1">
              <a:buFont typeface="Arial" charset="0"/>
              <a:buChar char="•"/>
            </a:pPr>
            <a:r>
              <a:rPr lang="en-US" sz="2000" smtClean="0">
                <a:solidFill>
                  <a:srgbClr val="1F497D"/>
                </a:solidFill>
                <a:latin typeface="Cambria" pitchFamily="1" charset="0"/>
                <a:ea typeface="ＭＳ Ｐゴシック" pitchFamily="1" charset="-128"/>
              </a:rPr>
              <a:t>Vélib</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 uses natural gas powered vehicles to transport bikes from one station to another. </a:t>
            </a:r>
          </a:p>
          <a:p>
            <a:pPr lvl="1">
              <a:buFont typeface="Arial" charset="0"/>
              <a:buChar char="•"/>
            </a:pPr>
            <a:r>
              <a:rPr lang="en-US" sz="2000" smtClean="0">
                <a:solidFill>
                  <a:srgbClr val="1F497D"/>
                </a:solidFill>
                <a:latin typeface="Cambria" pitchFamily="1" charset="0"/>
                <a:ea typeface="ＭＳ Ｐゴシック" pitchFamily="1" charset="-128"/>
              </a:rPr>
              <a:t>Hangzhou also employ trucks to redistribute bicycles. </a:t>
            </a:r>
          </a:p>
          <a:p>
            <a:pPr lvl="1">
              <a:buFont typeface="Arial" charset="0"/>
              <a:buChar char="•"/>
            </a:pPr>
            <a:r>
              <a:rPr lang="en-US" sz="2000" smtClean="0">
                <a:solidFill>
                  <a:srgbClr val="1F497D"/>
                </a:solidFill>
                <a:latin typeface="Cambria" pitchFamily="1" charset="0"/>
                <a:ea typeface="ＭＳ Ｐゴシック" pitchFamily="1" charset="-128"/>
              </a:rPr>
              <a:t>BIXI employs redistribution trucks and on-board computers to provide drivers with real-time information on bicycle stations to facilitate a speedier and more efficient response to bicycle shortages and station overcrowding. </a:t>
            </a:r>
          </a:p>
          <a:p>
            <a:pPr lvl="1">
              <a:buFont typeface="Arial" charset="0"/>
              <a:buChar char="•"/>
            </a:pPr>
            <a:r>
              <a:rPr lang="en-US" sz="2000" smtClean="0">
                <a:solidFill>
                  <a:srgbClr val="1F497D"/>
                </a:solidFill>
                <a:latin typeface="Cambria" pitchFamily="1" charset="0"/>
                <a:ea typeface="ＭＳ Ｐゴシック" pitchFamily="1" charset="-128"/>
              </a:rPr>
              <a:t>Capital Bikeshare has groups of </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rebalancers</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 who drive vans to relocate bicycles. Vans have software that display station status.</a:t>
            </a:r>
          </a:p>
        </p:txBody>
      </p:sp>
      <p:sp>
        <p:nvSpPr>
          <p:cNvPr id="57347" name="Title 1"/>
          <p:cNvSpPr>
            <a:spLocks noGrp="1"/>
          </p:cNvSpPr>
          <p:nvPr>
            <p:ph type="title"/>
          </p:nvPr>
        </p:nvSpPr>
        <p:spPr>
          <a:xfrm>
            <a:off x="457200" y="-106363"/>
            <a:ext cx="8229600" cy="1143001"/>
          </a:xfrm>
        </p:spPr>
        <p:txBody>
          <a:bodyPr/>
          <a:lstStyle/>
          <a:p>
            <a:pPr eaLnBrk="1" hangingPunct="1"/>
            <a:r>
              <a:rPr lang="en-US" sz="4000" b="1" smtClean="0">
                <a:solidFill>
                  <a:srgbClr val="1F497D"/>
                </a:solidFill>
                <a:latin typeface="Cambria" pitchFamily="1" charset="0"/>
                <a:ea typeface="ＭＳ Ｐゴシック" pitchFamily="1" charset="-128"/>
              </a:rPr>
              <a:t>Bicycle Management</a:t>
            </a:r>
          </a:p>
        </p:txBody>
      </p:sp>
      <p:sp>
        <p:nvSpPr>
          <p:cNvPr id="57348" name="Picture 14" descr="OpeningPageLogoLarge"/>
          <p:cNvSpPr>
            <a:spLocks noChangeAspect="1" noChangeArrowheads="1"/>
          </p:cNvSpPr>
          <p:nvPr/>
        </p:nvSpPr>
        <p:spPr bwMode="auto">
          <a:xfrm>
            <a:off x="0" y="5827713"/>
            <a:ext cx="4186238" cy="995362"/>
          </a:xfrm>
          <a:prstGeom prst="rect">
            <a:avLst/>
          </a:prstGeom>
          <a:noFill/>
          <a:ln w="9525">
            <a:noFill/>
            <a:miter lim="800000"/>
            <a:headEnd/>
            <a:tailEnd/>
          </a:ln>
        </p:spPr>
        <p:txBody>
          <a:bodyPr/>
          <a:lstStyle/>
          <a:p>
            <a:endParaRPr lang="en-US"/>
          </a:p>
        </p:txBody>
      </p:sp>
      <p:sp>
        <p:nvSpPr>
          <p:cNvPr id="57349" name="Picture 6"/>
          <p:cNvSpPr>
            <a:spLocks noChangeAspect="1"/>
          </p:cNvSpPr>
          <p:nvPr/>
        </p:nvSpPr>
        <p:spPr bwMode="auto">
          <a:xfrm>
            <a:off x="7693025" y="5770563"/>
            <a:ext cx="1450975" cy="1087437"/>
          </a:xfrm>
          <a:prstGeom prst="rect">
            <a:avLst/>
          </a:prstGeom>
          <a:noFill/>
          <a:ln w="9525">
            <a:noFill/>
            <a:miter lim="800000"/>
            <a:headEnd/>
            <a:tailEnd/>
          </a:ln>
        </p:spPr>
        <p:txBody>
          <a:bodyPr/>
          <a:lstStyle/>
          <a:p>
            <a:endParaRPr lang="en-US"/>
          </a:p>
        </p:txBody>
      </p:sp>
      <p:pic>
        <p:nvPicPr>
          <p:cNvPr id="57350" name="Picture 6"/>
          <p:cNvPicPr>
            <a:picLocks noChangeAspect="1"/>
          </p:cNvPicPr>
          <p:nvPr/>
        </p:nvPicPr>
        <p:blipFill>
          <a:blip r:embed="rId3" cstate="email"/>
          <a:srcRect/>
          <a:stretch>
            <a:fillRect/>
          </a:stretch>
        </p:blipFill>
        <p:spPr bwMode="auto">
          <a:xfrm>
            <a:off x="7693025" y="5770563"/>
            <a:ext cx="1450975" cy="108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icture 14" descr="OpeningPageLogoLarge"/>
          <p:cNvSpPr>
            <a:spLocks noChangeAspect="1" noChangeArrowheads="1"/>
          </p:cNvSpPr>
          <p:nvPr/>
        </p:nvSpPr>
        <p:spPr bwMode="auto">
          <a:xfrm>
            <a:off x="0" y="5827713"/>
            <a:ext cx="4186238" cy="995362"/>
          </a:xfrm>
          <a:prstGeom prst="rect">
            <a:avLst/>
          </a:prstGeom>
          <a:noFill/>
          <a:ln w="9525">
            <a:noFill/>
            <a:miter lim="800000"/>
            <a:headEnd/>
            <a:tailEnd/>
          </a:ln>
        </p:spPr>
        <p:txBody>
          <a:bodyPr/>
          <a:lstStyle/>
          <a:p>
            <a:endParaRPr lang="en-US"/>
          </a:p>
        </p:txBody>
      </p:sp>
      <p:sp>
        <p:nvSpPr>
          <p:cNvPr id="59395" name="Title 1"/>
          <p:cNvSpPr>
            <a:spLocks noGrp="1"/>
          </p:cNvSpPr>
          <p:nvPr>
            <p:ph type="title"/>
          </p:nvPr>
        </p:nvSpPr>
        <p:spPr>
          <a:xfrm>
            <a:off x="704850" y="158750"/>
            <a:ext cx="8229600" cy="1143000"/>
          </a:xfrm>
        </p:spPr>
        <p:txBody>
          <a:bodyPr/>
          <a:lstStyle/>
          <a:p>
            <a:r>
              <a:rPr lang="en-US" sz="4000" b="1" smtClean="0">
                <a:solidFill>
                  <a:srgbClr val="1F497D"/>
                </a:solidFill>
                <a:latin typeface="Cambria" pitchFamily="1" charset="0"/>
                <a:ea typeface="ＭＳ Ｐゴシック" pitchFamily="1" charset="-128"/>
              </a:rPr>
              <a:t>Bicycle Management (cont</a:t>
            </a:r>
            <a:r>
              <a:rPr lang="ja-JP" altLang="en-US" sz="4000" b="1" smtClean="0">
                <a:solidFill>
                  <a:srgbClr val="1F497D"/>
                </a:solidFill>
                <a:latin typeface="Cambria" pitchFamily="1" charset="0"/>
                <a:ea typeface="ＭＳ Ｐゴシック" pitchFamily="1" charset="-128"/>
              </a:rPr>
              <a:t>’</a:t>
            </a:r>
            <a:r>
              <a:rPr lang="en-US" altLang="ja-JP" sz="4000" b="1" smtClean="0">
                <a:solidFill>
                  <a:srgbClr val="1F497D"/>
                </a:solidFill>
                <a:latin typeface="Cambria" pitchFamily="1" charset="0"/>
                <a:ea typeface="ＭＳ Ｐゴシック" pitchFamily="1" charset="-128"/>
              </a:rPr>
              <a:t>d)</a:t>
            </a:r>
            <a:endParaRPr lang="en-US" sz="4000" smtClean="0">
              <a:solidFill>
                <a:srgbClr val="1F497D"/>
              </a:solidFill>
              <a:latin typeface="Cambria" pitchFamily="1" charset="0"/>
              <a:ea typeface="ＭＳ Ｐゴシック" pitchFamily="1" charset="-128"/>
            </a:endParaRPr>
          </a:p>
        </p:txBody>
      </p:sp>
      <p:sp>
        <p:nvSpPr>
          <p:cNvPr id="59396" name="Content Placeholder 2"/>
          <p:cNvSpPr>
            <a:spLocks noGrp="1"/>
          </p:cNvSpPr>
          <p:nvPr>
            <p:ph idx="1"/>
          </p:nvPr>
        </p:nvSpPr>
        <p:spPr>
          <a:xfrm>
            <a:off x="292100" y="1301750"/>
            <a:ext cx="8642350" cy="4525963"/>
          </a:xfrm>
        </p:spPr>
        <p:txBody>
          <a:bodyPr/>
          <a:lstStyle/>
          <a:p>
            <a:r>
              <a:rPr lang="en-US" sz="2300" smtClean="0">
                <a:latin typeface="Cambria" pitchFamily="1" charset="0"/>
                <a:ea typeface="ＭＳ Ｐゴシック" pitchFamily="1" charset="-128"/>
              </a:rPr>
              <a:t>It is important that new systems incorporate bicycle redistribution improvements that are more sustainable/efficient. </a:t>
            </a:r>
          </a:p>
          <a:p>
            <a:r>
              <a:rPr lang="en-US" sz="2300" smtClean="0">
                <a:latin typeface="Cambria" pitchFamily="1" charset="0"/>
                <a:ea typeface="ＭＳ Ｐゴシック" pitchFamily="1" charset="-128"/>
              </a:rPr>
              <a:t>Future models should also consider ways to incentivize rider-based redistribution.</a:t>
            </a:r>
          </a:p>
          <a:p>
            <a:pPr lvl="1"/>
            <a:r>
              <a:rPr lang="en-US" sz="2000" smtClean="0">
                <a:solidFill>
                  <a:srgbClr val="1F497D"/>
                </a:solidFill>
                <a:latin typeface="Cambria" pitchFamily="1" charset="0"/>
                <a:ea typeface="ＭＳ Ｐゴシック" pitchFamily="1" charset="-128"/>
              </a:rPr>
              <a:t>Employing demand-based pricing in which members receive a price reduction or credit for parking bicycles at empty docking locations</a:t>
            </a:r>
          </a:p>
          <a:p>
            <a:pPr lvl="1"/>
            <a:r>
              <a:rPr lang="en-US" sz="2000" smtClean="0">
                <a:solidFill>
                  <a:srgbClr val="1F497D"/>
                </a:solidFill>
                <a:latin typeface="Cambria" pitchFamily="1" charset="0"/>
                <a:ea typeface="ＭＳ Ｐゴシック" pitchFamily="1" charset="-128"/>
              </a:rPr>
              <a:t>Vélib</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  Some stations, called V+, are located above an altitude of 60 meters. Riders are granted an additional 15 minutes to return bikes from non-V+ stations to V+ stations.</a:t>
            </a:r>
          </a:p>
          <a:p>
            <a:pPr lvl="1"/>
            <a:r>
              <a:rPr lang="en-US" sz="2000" smtClean="0">
                <a:solidFill>
                  <a:srgbClr val="1F497D"/>
                </a:solidFill>
                <a:latin typeface="Cambria" pitchFamily="1" charset="0"/>
                <a:ea typeface="ＭＳ Ｐゴシック" pitchFamily="1" charset="-128"/>
              </a:rPr>
              <a:t>Capital Bikeshare implemented a </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Reverse Rider Rewards Program</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 to encourage annual members to move bikes from </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typically full</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 stations to </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typically empty</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 stations during the weekday morning rush hours.</a:t>
            </a:r>
            <a:endParaRPr lang="en-US" sz="2000" smtClean="0">
              <a:solidFill>
                <a:srgbClr val="1F497D"/>
              </a:solidFill>
              <a:latin typeface="Cambria" pitchFamily="1" charset="0"/>
              <a:ea typeface="ＭＳ Ｐゴシック" pitchFamily="1" charset="-128"/>
            </a:endParaRPr>
          </a:p>
        </p:txBody>
      </p:sp>
      <p:sp>
        <p:nvSpPr>
          <p:cNvPr id="59397" name="Picture 5"/>
          <p:cNvSpPr>
            <a:spLocks noChangeAspect="1"/>
          </p:cNvSpPr>
          <p:nvPr/>
        </p:nvSpPr>
        <p:spPr bwMode="auto">
          <a:xfrm>
            <a:off x="7532688" y="5591175"/>
            <a:ext cx="1611312" cy="1206500"/>
          </a:xfrm>
          <a:prstGeom prst="rect">
            <a:avLst/>
          </a:prstGeom>
          <a:noFill/>
          <a:ln w="9525">
            <a:noFill/>
            <a:miter lim="800000"/>
            <a:headEnd/>
            <a:tailEnd/>
          </a:ln>
        </p:spPr>
        <p:txBody>
          <a:bodyPr/>
          <a:lstStyle/>
          <a:p>
            <a:endParaRPr lang="en-US"/>
          </a:p>
        </p:txBody>
      </p:sp>
      <p:pic>
        <p:nvPicPr>
          <p:cNvPr id="59398" name="Picture 5"/>
          <p:cNvPicPr>
            <a:picLocks noChangeAspect="1"/>
          </p:cNvPicPr>
          <p:nvPr/>
        </p:nvPicPr>
        <p:blipFill>
          <a:blip r:embed="rId3" cstate="email"/>
          <a:srcRect/>
          <a:stretch>
            <a:fillRect/>
          </a:stretch>
        </p:blipFill>
        <p:spPr bwMode="auto">
          <a:xfrm>
            <a:off x="7532688" y="5591175"/>
            <a:ext cx="1611312"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587375" y="987425"/>
            <a:ext cx="8229600" cy="4708525"/>
          </a:xfrm>
        </p:spPr>
        <p:txBody>
          <a:bodyPr/>
          <a:lstStyle/>
          <a:p>
            <a:r>
              <a:rPr lang="en-US" sz="2200" smtClean="0">
                <a:latin typeface="Cambria" pitchFamily="1" charset="0"/>
                <a:ea typeface="ＭＳ Ｐゴシック" pitchFamily="1" charset="-128"/>
              </a:rPr>
              <a:t>Larger numbers of cyclists can make motorists more aware and less likely to collide with them.</a:t>
            </a:r>
          </a:p>
          <a:p>
            <a:r>
              <a:rPr lang="en-US" sz="2200" smtClean="0">
                <a:latin typeface="Cambria" pitchFamily="1" charset="0"/>
                <a:ea typeface="ＭＳ Ｐゴシック" pitchFamily="1" charset="-128"/>
              </a:rPr>
              <a:t>A large cycling presence may not solve safety issues, if bikesharing attracts a large influx of newer cyclists.</a:t>
            </a:r>
          </a:p>
          <a:p>
            <a:r>
              <a:rPr lang="en-US" sz="2200" smtClean="0">
                <a:latin typeface="Cambria" pitchFamily="1" charset="0"/>
                <a:ea typeface="ＭＳ Ｐゴシック" pitchFamily="1" charset="-128"/>
              </a:rPr>
              <a:t>To date, no bikesharing program requires a cycling educational program as a prerequisite to subscription.  </a:t>
            </a:r>
          </a:p>
          <a:p>
            <a:pPr marL="742950" lvl="2" indent="-342900">
              <a:buFont typeface="Lucida Grande" pitchFamily="1" charset="0"/>
              <a:buChar char="-"/>
            </a:pPr>
            <a:r>
              <a:rPr lang="en-US" sz="2200" smtClean="0">
                <a:solidFill>
                  <a:srgbClr val="1F497D"/>
                </a:solidFill>
                <a:latin typeface="Cambria" pitchFamily="1" charset="0"/>
                <a:ea typeface="ＭＳ Ｐゴシック" pitchFamily="1" charset="-128"/>
              </a:rPr>
              <a:t>Safety information tends to be displayed on handlebars of shared bicycles, on kiosk panels, and/or on pamphlets distributed with subscription cards.</a:t>
            </a:r>
          </a:p>
          <a:p>
            <a:r>
              <a:rPr lang="en-US" sz="2200" smtClean="0">
                <a:latin typeface="Cambria" pitchFamily="1" charset="0"/>
                <a:ea typeface="ＭＳ Ｐゴシック" pitchFamily="1" charset="-128"/>
              </a:rPr>
              <a:t>Implementation of laws and legal measures in support of cycling can help mitigate safety concerns.</a:t>
            </a:r>
          </a:p>
          <a:p>
            <a:pPr lvl="1">
              <a:buFont typeface="Lucida Grande" pitchFamily="1" charset="0"/>
              <a:buChar char="-"/>
            </a:pPr>
            <a:r>
              <a:rPr lang="en-US" sz="2200" smtClean="0">
                <a:solidFill>
                  <a:srgbClr val="1F497D"/>
                </a:solidFill>
                <a:latin typeface="Cambria" pitchFamily="1" charset="0"/>
                <a:ea typeface="ＭＳ Ｐゴシック" pitchFamily="1" charset="-128"/>
              </a:rPr>
              <a:t>Prior to Vélib</a:t>
            </a:r>
            <a:r>
              <a:rPr lang="ja-JP" altLang="en-US" sz="2200" smtClean="0">
                <a:solidFill>
                  <a:srgbClr val="1F497D"/>
                </a:solidFill>
                <a:latin typeface="Cambria" pitchFamily="1" charset="0"/>
                <a:ea typeface="ＭＳ Ｐゴシック" pitchFamily="1" charset="-128"/>
              </a:rPr>
              <a:t>’</a:t>
            </a:r>
            <a:r>
              <a:rPr lang="en-US" altLang="ja-JP" sz="2200" smtClean="0">
                <a:solidFill>
                  <a:srgbClr val="1F497D"/>
                </a:solidFill>
                <a:latin typeface="Cambria" pitchFamily="1" charset="0"/>
                <a:ea typeface="ＭＳ Ｐゴシック" pitchFamily="1" charset="-128"/>
              </a:rPr>
              <a:t>s launch, the city’s mayor lowered vehicle speed limits, built more bike paths, and changed street directions by creating more one-way streets. This helped reduce private vehicle traffic by 20%. </a:t>
            </a:r>
            <a:endParaRPr lang="en-US" sz="2200" smtClean="0">
              <a:solidFill>
                <a:srgbClr val="1F497D"/>
              </a:solidFill>
              <a:latin typeface="Cambria" pitchFamily="1" charset="0"/>
              <a:ea typeface="ＭＳ Ｐゴシック" pitchFamily="1" charset="-128"/>
            </a:endParaRPr>
          </a:p>
        </p:txBody>
      </p:sp>
      <p:sp>
        <p:nvSpPr>
          <p:cNvPr id="61443" name="Title 1"/>
          <p:cNvSpPr>
            <a:spLocks noGrp="1"/>
          </p:cNvSpPr>
          <p:nvPr>
            <p:ph type="title"/>
          </p:nvPr>
        </p:nvSpPr>
        <p:spPr>
          <a:xfrm>
            <a:off x="460375" y="0"/>
            <a:ext cx="8229600" cy="1143000"/>
          </a:xfrm>
        </p:spPr>
        <p:txBody>
          <a:bodyPr/>
          <a:lstStyle/>
          <a:p>
            <a:pPr eaLnBrk="1" hangingPunct="1"/>
            <a:r>
              <a:rPr lang="en-US" b="1" smtClean="0">
                <a:solidFill>
                  <a:srgbClr val="1F497D"/>
                </a:solidFill>
                <a:latin typeface="Cambria" pitchFamily="1" charset="0"/>
                <a:ea typeface="ＭＳ Ｐゴシック" pitchFamily="1" charset="-128"/>
              </a:rPr>
              <a:t>Safety</a:t>
            </a:r>
          </a:p>
        </p:txBody>
      </p:sp>
      <p:sp>
        <p:nvSpPr>
          <p:cNvPr id="61444"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pic>
        <p:nvPicPr>
          <p:cNvPr id="61445" name="Picture 5"/>
          <p:cNvPicPr>
            <a:picLocks noChangeAspect="1"/>
          </p:cNvPicPr>
          <p:nvPr/>
        </p:nvPicPr>
        <p:blipFill>
          <a:blip r:embed="rId3" cstate="email"/>
          <a:srcRect/>
          <a:stretch>
            <a:fillRect/>
          </a:stretch>
        </p:blipFill>
        <p:spPr bwMode="auto">
          <a:xfrm>
            <a:off x="7597775" y="176213"/>
            <a:ext cx="1219200" cy="94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44500" y="-39688"/>
            <a:ext cx="8229600" cy="1143001"/>
          </a:xfrm>
        </p:spPr>
        <p:txBody>
          <a:bodyPr/>
          <a:lstStyle/>
          <a:p>
            <a:pPr eaLnBrk="1" hangingPunct="1"/>
            <a:r>
              <a:rPr lang="en-US" sz="4000" b="1" smtClean="0">
                <a:solidFill>
                  <a:srgbClr val="1F497D"/>
                </a:solidFill>
                <a:latin typeface="Cambria" pitchFamily="1" charset="0"/>
                <a:ea typeface="ＭＳ Ｐゴシック" pitchFamily="1" charset="-128"/>
              </a:rPr>
              <a:t>Safety (cont</a:t>
            </a:r>
            <a:r>
              <a:rPr lang="ja-JP" altLang="en-US" sz="4000" b="1" smtClean="0">
                <a:solidFill>
                  <a:srgbClr val="1F497D"/>
                </a:solidFill>
                <a:latin typeface="Cambria" pitchFamily="1" charset="0"/>
                <a:ea typeface="ＭＳ Ｐゴシック" pitchFamily="1" charset="-128"/>
              </a:rPr>
              <a:t>’</a:t>
            </a:r>
            <a:r>
              <a:rPr lang="en-US" altLang="ja-JP" sz="4000" b="1" smtClean="0">
                <a:solidFill>
                  <a:srgbClr val="1F497D"/>
                </a:solidFill>
                <a:latin typeface="Cambria" pitchFamily="1" charset="0"/>
                <a:ea typeface="ＭＳ Ｐゴシック" pitchFamily="1" charset="-128"/>
              </a:rPr>
              <a:t>d)</a:t>
            </a:r>
            <a:endParaRPr lang="en-US" sz="4000" b="1" smtClean="0">
              <a:solidFill>
                <a:srgbClr val="1F497D"/>
              </a:solidFill>
              <a:latin typeface="Cambria" pitchFamily="1" charset="0"/>
              <a:ea typeface="ＭＳ Ｐゴシック" pitchFamily="1" charset="-128"/>
            </a:endParaRPr>
          </a:p>
        </p:txBody>
      </p:sp>
      <p:sp>
        <p:nvSpPr>
          <p:cNvPr id="63491" name="Content Placeholder 2"/>
          <p:cNvSpPr>
            <a:spLocks noGrp="1"/>
          </p:cNvSpPr>
          <p:nvPr>
            <p:ph idx="1"/>
          </p:nvPr>
        </p:nvSpPr>
        <p:spPr>
          <a:xfrm>
            <a:off x="444500" y="1371600"/>
            <a:ext cx="8462963" cy="4525963"/>
          </a:xfrm>
        </p:spPr>
        <p:txBody>
          <a:bodyPr/>
          <a:lstStyle/>
          <a:p>
            <a:pPr eaLnBrk="1" hangingPunct="1"/>
            <a:r>
              <a:rPr lang="en-US" sz="2400" smtClean="0">
                <a:latin typeface="Cambria" pitchFamily="1" charset="0"/>
                <a:ea typeface="ＭＳ Ｐゴシック" pitchFamily="1" charset="-128"/>
              </a:rPr>
              <a:t>Bikesharing helmet use has sparked great debate within cycling community.</a:t>
            </a:r>
          </a:p>
          <a:p>
            <a:pPr eaLnBrk="1" hangingPunct="1"/>
            <a:r>
              <a:rPr lang="en-US" sz="2400" smtClean="0">
                <a:latin typeface="Cambria" pitchFamily="1" charset="0"/>
                <a:ea typeface="ＭＳ Ｐゴシック" pitchFamily="1" charset="-128"/>
              </a:rPr>
              <a:t>Programs where helmet use is </a:t>
            </a:r>
            <a:r>
              <a:rPr lang="en-US" sz="2400" i="1" smtClean="0">
                <a:latin typeface="Cambria" pitchFamily="1" charset="0"/>
                <a:ea typeface="ＭＳ Ｐゴシック" pitchFamily="1" charset="-128"/>
              </a:rPr>
              <a:t>optional</a:t>
            </a:r>
            <a:r>
              <a:rPr lang="en-US" sz="2400" smtClean="0">
                <a:latin typeface="Cambria" pitchFamily="1" charset="0"/>
                <a:ea typeface="ＭＳ Ｐゴシック" pitchFamily="1" charset="-128"/>
              </a:rPr>
              <a:t> (for non-minors) have experienced most success and usage.</a:t>
            </a:r>
          </a:p>
          <a:p>
            <a:pPr eaLnBrk="1" hangingPunct="1"/>
            <a:r>
              <a:rPr lang="en-US" sz="2400" smtClean="0">
                <a:latin typeface="Cambria" pitchFamily="1" charset="0"/>
                <a:ea typeface="ＭＳ Ｐゴシック" pitchFamily="1" charset="-128"/>
              </a:rPr>
              <a:t>Programs with </a:t>
            </a:r>
            <a:r>
              <a:rPr lang="en-US" sz="2400" i="1" smtClean="0">
                <a:latin typeface="Cambria" pitchFamily="1" charset="0"/>
                <a:ea typeface="ＭＳ Ｐゴシック" pitchFamily="1" charset="-128"/>
              </a:rPr>
              <a:t>mandatory </a:t>
            </a:r>
            <a:r>
              <a:rPr lang="en-US" sz="2400" smtClean="0">
                <a:latin typeface="Cambria" pitchFamily="1" charset="0"/>
                <a:ea typeface="ＭＳ Ｐゴシック" pitchFamily="1" charset="-128"/>
              </a:rPr>
              <a:t>helmet laws have experienced lowest use rates (e.g., Melbourne).</a:t>
            </a:r>
          </a:p>
          <a:p>
            <a:pPr eaLnBrk="1" hangingPunct="1"/>
            <a:r>
              <a:rPr lang="en-US" sz="2400" smtClean="0">
                <a:latin typeface="Cambria" pitchFamily="1" charset="0"/>
                <a:ea typeface="ＭＳ Ｐゴシック" pitchFamily="1" charset="-128"/>
              </a:rPr>
              <a:t>SandVault created fully-integrated helmet dispensing system where helmets are sanitized. This would allow riders to either drop off a used helmet or purchase it.</a:t>
            </a:r>
          </a:p>
          <a:p>
            <a:pPr eaLnBrk="1" hangingPunct="1"/>
            <a:r>
              <a:rPr lang="en-US" sz="2400" smtClean="0">
                <a:latin typeface="Cambria" pitchFamily="1" charset="0"/>
                <a:ea typeface="ＭＳ Ｐゴシック" pitchFamily="1" charset="-128"/>
              </a:rPr>
              <a:t>Other strategies include painting bike lanes bright colors to increase visibility and adding advance stop lines to minimize potential turning conflicts. </a:t>
            </a:r>
          </a:p>
        </p:txBody>
      </p:sp>
      <p:sp>
        <p:nvSpPr>
          <p:cNvPr id="63492"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pic>
        <p:nvPicPr>
          <p:cNvPr id="63493" name="Picture 5"/>
          <p:cNvPicPr>
            <a:picLocks noChangeAspect="1"/>
          </p:cNvPicPr>
          <p:nvPr/>
        </p:nvPicPr>
        <p:blipFill>
          <a:blip r:embed="rId3" cstate="email"/>
          <a:srcRect/>
          <a:stretch>
            <a:fillRect/>
          </a:stretch>
        </p:blipFill>
        <p:spPr bwMode="auto">
          <a:xfrm>
            <a:off x="7127875" y="0"/>
            <a:ext cx="201612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icture 9"/>
          <p:cNvSpPr>
            <a:spLocks noChangeAspect="1"/>
          </p:cNvSpPr>
          <p:nvPr/>
        </p:nvSpPr>
        <p:spPr bwMode="auto">
          <a:xfrm>
            <a:off x="4965700" y="1103313"/>
            <a:ext cx="3173413" cy="2379662"/>
          </a:xfrm>
          <a:prstGeom prst="rect">
            <a:avLst/>
          </a:prstGeom>
          <a:noFill/>
          <a:ln w="9525">
            <a:noFill/>
            <a:miter lim="800000"/>
            <a:headEnd/>
            <a:tailEnd/>
          </a:ln>
        </p:spPr>
        <p:txBody>
          <a:bodyPr/>
          <a:lstStyle/>
          <a:p>
            <a:endParaRPr lang="en-US"/>
          </a:p>
        </p:txBody>
      </p:sp>
      <p:sp>
        <p:nvSpPr>
          <p:cNvPr id="65539" name="Picture 3"/>
          <p:cNvSpPr>
            <a:spLocks noChangeAspect="1"/>
          </p:cNvSpPr>
          <p:nvPr/>
        </p:nvSpPr>
        <p:spPr bwMode="auto">
          <a:xfrm>
            <a:off x="4618038" y="3576638"/>
            <a:ext cx="4056062" cy="3044825"/>
          </a:xfrm>
          <a:prstGeom prst="rect">
            <a:avLst/>
          </a:prstGeom>
          <a:noFill/>
          <a:ln w="9525">
            <a:noFill/>
            <a:miter lim="800000"/>
            <a:headEnd/>
            <a:tailEnd/>
          </a:ln>
        </p:spPr>
        <p:txBody>
          <a:bodyPr/>
          <a:lstStyle/>
          <a:p>
            <a:endParaRPr lang="en-US"/>
          </a:p>
        </p:txBody>
      </p:sp>
      <p:sp>
        <p:nvSpPr>
          <p:cNvPr id="65540" name="Title 1"/>
          <p:cNvSpPr>
            <a:spLocks noGrp="1"/>
          </p:cNvSpPr>
          <p:nvPr>
            <p:ph type="title"/>
          </p:nvPr>
        </p:nvSpPr>
        <p:spPr>
          <a:xfrm>
            <a:off x="444500" y="-39688"/>
            <a:ext cx="8229600" cy="1143001"/>
          </a:xfrm>
        </p:spPr>
        <p:txBody>
          <a:bodyPr/>
          <a:lstStyle/>
          <a:p>
            <a:pPr eaLnBrk="1" hangingPunct="1"/>
            <a:r>
              <a:rPr lang="en-US" sz="4000" b="1" smtClean="0">
                <a:solidFill>
                  <a:srgbClr val="1F497D"/>
                </a:solidFill>
                <a:latin typeface="Cambria" pitchFamily="1" charset="0"/>
                <a:ea typeface="ＭＳ Ｐゴシック" pitchFamily="1" charset="-128"/>
              </a:rPr>
              <a:t>Safety (cont</a:t>
            </a:r>
            <a:r>
              <a:rPr lang="ja-JP" altLang="en-US" sz="4000" b="1" smtClean="0">
                <a:solidFill>
                  <a:srgbClr val="1F497D"/>
                </a:solidFill>
                <a:latin typeface="Cambria" pitchFamily="1" charset="0"/>
                <a:ea typeface="ＭＳ Ｐゴシック" pitchFamily="1" charset="-128"/>
              </a:rPr>
              <a:t>’</a:t>
            </a:r>
            <a:r>
              <a:rPr lang="en-US" altLang="ja-JP" sz="4000" b="1" smtClean="0">
                <a:solidFill>
                  <a:srgbClr val="1F497D"/>
                </a:solidFill>
                <a:latin typeface="Cambria" pitchFamily="1" charset="0"/>
                <a:ea typeface="ＭＳ Ｐゴシック" pitchFamily="1" charset="-128"/>
              </a:rPr>
              <a:t>d)</a:t>
            </a:r>
            <a:endParaRPr lang="en-US" sz="4000" b="1" smtClean="0">
              <a:solidFill>
                <a:srgbClr val="1F497D"/>
              </a:solidFill>
              <a:latin typeface="Cambria" pitchFamily="1" charset="0"/>
              <a:ea typeface="ＭＳ Ｐゴシック" pitchFamily="1" charset="-128"/>
            </a:endParaRPr>
          </a:p>
        </p:txBody>
      </p:sp>
      <p:sp>
        <p:nvSpPr>
          <p:cNvPr id="65541"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sp>
        <p:nvSpPr>
          <p:cNvPr id="65542" name="Picture 7"/>
          <p:cNvSpPr>
            <a:spLocks noChangeAspect="1"/>
          </p:cNvSpPr>
          <p:nvPr/>
        </p:nvSpPr>
        <p:spPr bwMode="auto">
          <a:xfrm>
            <a:off x="330200" y="1103313"/>
            <a:ext cx="3984625" cy="2673350"/>
          </a:xfrm>
          <a:prstGeom prst="rect">
            <a:avLst/>
          </a:prstGeom>
          <a:noFill/>
          <a:ln w="9525">
            <a:noFill/>
            <a:miter lim="800000"/>
            <a:headEnd/>
            <a:tailEnd/>
          </a:ln>
        </p:spPr>
        <p:txBody>
          <a:bodyPr/>
          <a:lstStyle/>
          <a:p>
            <a:endParaRPr lang="en-US"/>
          </a:p>
        </p:txBody>
      </p:sp>
      <p:sp>
        <p:nvSpPr>
          <p:cNvPr id="65543" name="Picture 8"/>
          <p:cNvSpPr>
            <a:spLocks noChangeAspect="1"/>
          </p:cNvSpPr>
          <p:nvPr/>
        </p:nvSpPr>
        <p:spPr bwMode="auto">
          <a:xfrm>
            <a:off x="1166813" y="4051300"/>
            <a:ext cx="2474912" cy="1644650"/>
          </a:xfrm>
          <a:prstGeom prst="rect">
            <a:avLst/>
          </a:prstGeom>
          <a:noFill/>
          <a:ln w="9525">
            <a:noFill/>
            <a:miter lim="800000"/>
            <a:headEnd/>
            <a:tailEnd/>
          </a:ln>
        </p:spPr>
        <p:txBody>
          <a:bodyPr/>
          <a:lstStyle/>
          <a:p>
            <a:endParaRPr lang="en-US"/>
          </a:p>
        </p:txBody>
      </p:sp>
      <p:pic>
        <p:nvPicPr>
          <p:cNvPr id="65544" name="Picture 9"/>
          <p:cNvPicPr>
            <a:picLocks noChangeAspect="1"/>
          </p:cNvPicPr>
          <p:nvPr/>
        </p:nvPicPr>
        <p:blipFill>
          <a:blip r:embed="rId3" cstate="email"/>
          <a:srcRect/>
          <a:stretch>
            <a:fillRect/>
          </a:stretch>
        </p:blipFill>
        <p:spPr bwMode="auto">
          <a:xfrm>
            <a:off x="5118100" y="1255713"/>
            <a:ext cx="3173413" cy="2379662"/>
          </a:xfrm>
          <a:prstGeom prst="rect">
            <a:avLst/>
          </a:prstGeom>
          <a:noFill/>
          <a:ln w="9525">
            <a:noFill/>
            <a:miter lim="800000"/>
            <a:headEnd/>
            <a:tailEnd/>
          </a:ln>
        </p:spPr>
      </p:pic>
      <p:pic>
        <p:nvPicPr>
          <p:cNvPr id="65545" name="Picture 3"/>
          <p:cNvPicPr>
            <a:picLocks noChangeAspect="1"/>
          </p:cNvPicPr>
          <p:nvPr/>
        </p:nvPicPr>
        <p:blipFill>
          <a:blip r:embed="rId4" cstate="email"/>
          <a:srcRect/>
          <a:stretch>
            <a:fillRect/>
          </a:stretch>
        </p:blipFill>
        <p:spPr bwMode="auto">
          <a:xfrm>
            <a:off x="4770438" y="3729038"/>
            <a:ext cx="4056062" cy="3044825"/>
          </a:xfrm>
          <a:prstGeom prst="rect">
            <a:avLst/>
          </a:prstGeom>
          <a:noFill/>
          <a:ln w="9525">
            <a:noFill/>
            <a:miter lim="800000"/>
            <a:headEnd/>
            <a:tailEnd/>
          </a:ln>
        </p:spPr>
      </p:pic>
      <p:pic>
        <p:nvPicPr>
          <p:cNvPr id="65546" name="Picture 14" descr="OpeningPageLogoLarge"/>
          <p:cNvPicPr>
            <a:picLocks noChangeAspect="1" noChangeArrowheads="1"/>
          </p:cNvPicPr>
          <p:nvPr/>
        </p:nvPicPr>
        <p:blipFill>
          <a:blip r:embed="rId5" cstate="email"/>
          <a:srcRect/>
          <a:stretch>
            <a:fillRect/>
          </a:stretch>
        </p:blipFill>
        <p:spPr bwMode="auto">
          <a:xfrm>
            <a:off x="152400" y="5848350"/>
            <a:ext cx="4575175" cy="1089025"/>
          </a:xfrm>
          <a:prstGeom prst="rect">
            <a:avLst/>
          </a:prstGeom>
          <a:noFill/>
          <a:ln w="9525">
            <a:noFill/>
            <a:miter lim="800000"/>
            <a:headEnd/>
            <a:tailEnd/>
          </a:ln>
        </p:spPr>
      </p:pic>
      <p:pic>
        <p:nvPicPr>
          <p:cNvPr id="65547" name="Picture 7"/>
          <p:cNvPicPr>
            <a:picLocks noChangeAspect="1"/>
          </p:cNvPicPr>
          <p:nvPr/>
        </p:nvPicPr>
        <p:blipFill>
          <a:blip r:embed="rId6" cstate="email"/>
          <a:srcRect/>
          <a:stretch>
            <a:fillRect/>
          </a:stretch>
        </p:blipFill>
        <p:spPr bwMode="auto">
          <a:xfrm>
            <a:off x="482600" y="1255713"/>
            <a:ext cx="3984625" cy="2673350"/>
          </a:xfrm>
          <a:prstGeom prst="rect">
            <a:avLst/>
          </a:prstGeom>
          <a:noFill/>
          <a:ln w="9525">
            <a:noFill/>
            <a:miter lim="800000"/>
            <a:headEnd/>
            <a:tailEnd/>
          </a:ln>
        </p:spPr>
      </p:pic>
      <p:pic>
        <p:nvPicPr>
          <p:cNvPr id="65548" name="Picture 8"/>
          <p:cNvPicPr>
            <a:picLocks noChangeAspect="1"/>
          </p:cNvPicPr>
          <p:nvPr/>
        </p:nvPicPr>
        <p:blipFill>
          <a:blip r:embed="rId7" cstate="email"/>
          <a:srcRect/>
          <a:stretch>
            <a:fillRect/>
          </a:stretch>
        </p:blipFill>
        <p:spPr bwMode="auto">
          <a:xfrm>
            <a:off x="1319213" y="4203700"/>
            <a:ext cx="2474912" cy="164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5875"/>
            <a:ext cx="8229600" cy="1143000"/>
          </a:xfrm>
        </p:spPr>
        <p:txBody>
          <a:bodyPr/>
          <a:lstStyle/>
          <a:p>
            <a:pPr eaLnBrk="1" hangingPunct="1"/>
            <a:r>
              <a:rPr lang="en-US" sz="4000" b="1" smtClean="0">
                <a:solidFill>
                  <a:srgbClr val="1F497D"/>
                </a:solidFill>
                <a:latin typeface="Cambria" pitchFamily="1" charset="0"/>
                <a:ea typeface="ＭＳ Ｐゴシック" pitchFamily="1" charset="-128"/>
              </a:rPr>
              <a:t>Bicycle Paths</a:t>
            </a:r>
          </a:p>
        </p:txBody>
      </p:sp>
      <p:sp>
        <p:nvSpPr>
          <p:cNvPr id="28675" name="Content Placeholder 2"/>
          <p:cNvSpPr>
            <a:spLocks noGrp="1"/>
          </p:cNvSpPr>
          <p:nvPr>
            <p:ph idx="1"/>
          </p:nvPr>
        </p:nvSpPr>
        <p:spPr>
          <a:xfrm>
            <a:off x="460375" y="1169988"/>
            <a:ext cx="8229600" cy="4525962"/>
          </a:xfrm>
        </p:spPr>
        <p:txBody>
          <a:bodyPr/>
          <a:lstStyle/>
          <a:p>
            <a:pPr marL="0" indent="0" eaLnBrk="1" hangingPunct="1">
              <a:buFont typeface="Arial" charset="0"/>
              <a:buNone/>
            </a:pPr>
            <a:r>
              <a:rPr lang="en-US" sz="2500" smtClean="0">
                <a:latin typeface="Cambria" pitchFamily="1" charset="0"/>
                <a:ea typeface="ＭＳ Ｐゴシック" pitchFamily="1" charset="-128"/>
              </a:rPr>
              <a:t>Cities with successful bikesharing programs have expanded cycling infrastructure.</a:t>
            </a:r>
          </a:p>
          <a:p>
            <a:pPr marL="0" indent="0" eaLnBrk="1" hangingPunct="1">
              <a:buFont typeface="Arial" charset="0"/>
              <a:buNone/>
            </a:pPr>
            <a:r>
              <a:rPr lang="en-US" sz="1000" smtClean="0">
                <a:latin typeface="Cambria" pitchFamily="1" charset="0"/>
                <a:ea typeface="ＭＳ Ｐゴシック" pitchFamily="1" charset="-128"/>
              </a:rPr>
              <a:t> </a:t>
            </a:r>
            <a:endParaRPr lang="en-US" sz="1000" smtClean="0">
              <a:solidFill>
                <a:srgbClr val="1F497D"/>
              </a:solidFill>
              <a:latin typeface="Cambria" pitchFamily="1" charset="0"/>
              <a:ea typeface="ＭＳ Ｐゴシック" pitchFamily="1" charset="-128"/>
            </a:endParaRPr>
          </a:p>
          <a:p>
            <a:pPr lvl="1" eaLnBrk="1" hangingPunct="1">
              <a:buFont typeface="Arial" charset="0"/>
              <a:buChar char="•"/>
            </a:pPr>
            <a:r>
              <a:rPr lang="en-US" sz="2400" smtClean="0">
                <a:solidFill>
                  <a:srgbClr val="1F497D"/>
                </a:solidFill>
                <a:latin typeface="Cambria" pitchFamily="1" charset="0"/>
                <a:ea typeface="ＭＳ Ｐゴシック" pitchFamily="1" charset="-128"/>
              </a:rPr>
              <a:t>Bike lanes in Paris expanded from 122 km in 1998 to 399 km in 2007. </a:t>
            </a:r>
          </a:p>
          <a:p>
            <a:pPr lvl="1" eaLnBrk="1" hangingPunct="1">
              <a:buFont typeface="Arial" charset="0"/>
              <a:buChar char="•"/>
            </a:pPr>
            <a:r>
              <a:rPr lang="en-US" sz="2400" smtClean="0">
                <a:solidFill>
                  <a:srgbClr val="1F497D"/>
                </a:solidFill>
                <a:latin typeface="Cambria" pitchFamily="1" charset="0"/>
                <a:ea typeface="ＭＳ Ｐゴシック" pitchFamily="1" charset="-128"/>
              </a:rPr>
              <a:t>Barcelona had less than 10 km of bike lanes in 1990, but increased to 155 km of bike paths by 2008. </a:t>
            </a:r>
          </a:p>
          <a:p>
            <a:pPr lvl="1" eaLnBrk="1" hangingPunct="1">
              <a:buFont typeface="Arial" charset="0"/>
              <a:buChar char="•"/>
            </a:pPr>
            <a:r>
              <a:rPr lang="en-US" sz="2400" smtClean="0">
                <a:solidFill>
                  <a:srgbClr val="1F497D"/>
                </a:solidFill>
                <a:latin typeface="Cambria" pitchFamily="1" charset="0"/>
                <a:ea typeface="ＭＳ Ｐゴシック" pitchFamily="1" charset="-128"/>
              </a:rPr>
              <a:t>In Germany, cycling networks increased from 12,911 km in 1976 to 31,236 km in 1996. </a:t>
            </a:r>
          </a:p>
          <a:p>
            <a:pPr lvl="1" eaLnBrk="1" hangingPunct="1">
              <a:buFont typeface="Arial" charset="0"/>
              <a:buChar char="•"/>
            </a:pPr>
            <a:r>
              <a:rPr lang="en-US" sz="2400" smtClean="0">
                <a:solidFill>
                  <a:srgbClr val="1F497D"/>
                </a:solidFill>
                <a:latin typeface="Cambria" pitchFamily="1" charset="0"/>
                <a:ea typeface="ＭＳ Ｐゴシック" pitchFamily="1" charset="-128"/>
              </a:rPr>
              <a:t>Between 2000 and 2007, NYC DOT built over 200 miles of bike lanes and saw commuter cycling grow by 77%. </a:t>
            </a:r>
          </a:p>
          <a:p>
            <a:pPr lvl="1" eaLnBrk="1" hangingPunct="1">
              <a:buFont typeface="Arial" charset="0"/>
              <a:buChar char="•"/>
            </a:pPr>
            <a:r>
              <a:rPr lang="en-US" sz="2400" smtClean="0">
                <a:solidFill>
                  <a:srgbClr val="1F497D"/>
                </a:solidFill>
                <a:latin typeface="Cambria" pitchFamily="1" charset="0"/>
                <a:ea typeface="ＭＳ Ｐゴシック" pitchFamily="1" charset="-128"/>
              </a:rPr>
              <a:t>Prior to Ecobici’s launch (Mexico City), city officials committed to build 186 miles of bike lanes by 2012 to encourage cycling. </a:t>
            </a:r>
          </a:p>
        </p:txBody>
      </p:sp>
      <p:sp>
        <p:nvSpPr>
          <p:cNvPr id="67588"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sp>
        <p:nvSpPr>
          <p:cNvPr id="67589" name="Picture 4"/>
          <p:cNvSpPr>
            <a:spLocks noChangeAspect="1"/>
          </p:cNvSpPr>
          <p:nvPr/>
        </p:nvSpPr>
        <p:spPr bwMode="auto">
          <a:xfrm>
            <a:off x="7561263" y="5695950"/>
            <a:ext cx="1582737" cy="1187450"/>
          </a:xfrm>
          <a:prstGeom prst="rect">
            <a:avLst/>
          </a:prstGeom>
          <a:noFill/>
          <a:ln w="9525">
            <a:noFill/>
            <a:miter lim="800000"/>
            <a:headEnd/>
            <a:tailEnd/>
          </a:ln>
        </p:spPr>
        <p:txBody>
          <a:bodyPr/>
          <a:lstStyle/>
          <a:p>
            <a:endParaRPr lang="en-US"/>
          </a:p>
        </p:txBody>
      </p:sp>
      <p:pic>
        <p:nvPicPr>
          <p:cNvPr id="67590" name="Picture 5"/>
          <p:cNvPicPr>
            <a:picLocks noChangeAspect="1"/>
          </p:cNvPicPr>
          <p:nvPr/>
        </p:nvPicPr>
        <p:blipFill>
          <a:blip r:embed="rId3" cstate="email"/>
          <a:srcRect/>
          <a:stretch>
            <a:fillRect/>
          </a:stretch>
        </p:blipFill>
        <p:spPr bwMode="auto">
          <a:xfrm>
            <a:off x="7561263" y="-17463"/>
            <a:ext cx="1582737" cy="1187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457200" y="1143000"/>
            <a:ext cx="8505825" cy="3797300"/>
          </a:xfrm>
        </p:spPr>
        <p:txBody>
          <a:bodyPr/>
          <a:lstStyle/>
          <a:p>
            <a:r>
              <a:rPr lang="en-US" sz="2500" smtClean="0">
                <a:latin typeface="Cambria" pitchFamily="1" charset="0"/>
                <a:ea typeface="ＭＳ Ｐゴシック" pitchFamily="1" charset="-128"/>
              </a:rPr>
              <a:t>Incorporation of real-time information has offered notable bikesharing improvements</a:t>
            </a:r>
            <a:endParaRPr lang="en-US" altLang="ja-JP" sz="2500" smtClean="0">
              <a:latin typeface="Cambria" pitchFamily="1" charset="0"/>
              <a:ea typeface="ＭＳ Ｐゴシック" pitchFamily="1" charset="-128"/>
            </a:endParaRPr>
          </a:p>
          <a:p>
            <a:pPr lvl="1"/>
            <a:r>
              <a:rPr lang="en-US" sz="2000" smtClean="0">
                <a:solidFill>
                  <a:srgbClr val="1F497D"/>
                </a:solidFill>
                <a:latin typeface="Cambria" pitchFamily="1" charset="0"/>
                <a:ea typeface="ＭＳ Ｐゴシック" pitchFamily="1" charset="-128"/>
              </a:rPr>
              <a:t>Capital Bikeshare users have access to real-time data on bicycle and dock availability. They now display upcoming public transit connections on indoor flat-panel display (or LCD) screens at local establishments. </a:t>
            </a:r>
            <a:endParaRPr lang="en-US" altLang="ja-JP" sz="2100" smtClean="0">
              <a:solidFill>
                <a:srgbClr val="1F497D"/>
              </a:solidFill>
              <a:latin typeface="Cambria" pitchFamily="1" charset="0"/>
              <a:ea typeface="ＭＳ Ｐゴシック" pitchFamily="1" charset="-128"/>
            </a:endParaRPr>
          </a:p>
          <a:p>
            <a:r>
              <a:rPr lang="en-US" sz="2500" smtClean="0">
                <a:latin typeface="Cambria" pitchFamily="1" charset="0"/>
                <a:ea typeface="ＭＳ Ｐゴシック" pitchFamily="1" charset="-128"/>
              </a:rPr>
              <a:t>While bikesharing data are still limited, technology has also made it possible for programs (such as B-Cycle and Capital Bikeshare) to document </a:t>
            </a:r>
            <a:r>
              <a:rPr lang="en-US" sz="2500" smtClean="0">
                <a:solidFill>
                  <a:srgbClr val="000000"/>
                </a:solidFill>
                <a:latin typeface="Cambria" pitchFamily="1" charset="0"/>
                <a:ea typeface="ＭＳ Ｐゴシック" pitchFamily="1" charset="-128"/>
              </a:rPr>
              <a:t>distance traveled and more accurately estimate carbon emission impacts.</a:t>
            </a:r>
            <a:r>
              <a:rPr lang="en-US" sz="2500" smtClean="0">
                <a:solidFill>
                  <a:srgbClr val="000000"/>
                </a:solidFill>
                <a:ea typeface="ＭＳ Ｐゴシック" pitchFamily="1" charset="-128"/>
              </a:rPr>
              <a:t>				                              </a:t>
            </a:r>
            <a:endParaRPr lang="en-US" sz="2500" smtClean="0">
              <a:ea typeface="ＭＳ Ｐゴシック" pitchFamily="1" charset="-128"/>
            </a:endParaRPr>
          </a:p>
        </p:txBody>
      </p:sp>
      <p:sp>
        <p:nvSpPr>
          <p:cNvPr id="69635"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sp>
        <p:nvSpPr>
          <p:cNvPr id="69636" name="Title 1"/>
          <p:cNvSpPr>
            <a:spLocks noGrp="1"/>
          </p:cNvSpPr>
          <p:nvPr>
            <p:ph type="title"/>
          </p:nvPr>
        </p:nvSpPr>
        <p:spPr>
          <a:xfrm>
            <a:off x="457200" y="0"/>
            <a:ext cx="8229600" cy="1143000"/>
          </a:xfrm>
        </p:spPr>
        <p:txBody>
          <a:bodyPr/>
          <a:lstStyle/>
          <a:p>
            <a:pPr eaLnBrk="1" hangingPunct="1"/>
            <a:r>
              <a:rPr lang="en-US" sz="4000" b="1" smtClean="0">
                <a:solidFill>
                  <a:srgbClr val="1F497D"/>
                </a:solidFill>
                <a:latin typeface="Cambria" pitchFamily="1" charset="0"/>
                <a:ea typeface="ＭＳ Ｐゴシック" pitchFamily="1" charset="-128"/>
              </a:rPr>
              <a:t>Technological Innovations</a:t>
            </a:r>
          </a:p>
        </p:txBody>
      </p:sp>
      <p:pic>
        <p:nvPicPr>
          <p:cNvPr id="69637" name="Picture 5"/>
          <p:cNvPicPr>
            <a:picLocks noChangeAspect="1"/>
          </p:cNvPicPr>
          <p:nvPr/>
        </p:nvPicPr>
        <p:blipFill>
          <a:blip r:embed="rId3" cstate="email"/>
          <a:srcRect/>
          <a:stretch>
            <a:fillRect/>
          </a:stretch>
        </p:blipFill>
        <p:spPr bwMode="auto">
          <a:xfrm>
            <a:off x="5934075" y="5027613"/>
            <a:ext cx="3209925" cy="1830387"/>
          </a:xfrm>
          <a:prstGeom prst="rect">
            <a:avLst/>
          </a:prstGeom>
          <a:noFill/>
          <a:ln w="9525">
            <a:noFill/>
            <a:miter lim="800000"/>
            <a:headEnd/>
            <a:tailEnd/>
          </a:ln>
        </p:spPr>
      </p:pic>
      <p:sp>
        <p:nvSpPr>
          <p:cNvPr id="69638" name="TextBox 6"/>
          <p:cNvSpPr txBox="1">
            <a:spLocks noChangeArrowheads="1"/>
          </p:cNvSpPr>
          <p:nvPr/>
        </p:nvSpPr>
        <p:spPr bwMode="auto">
          <a:xfrm>
            <a:off x="-393700" y="5162550"/>
            <a:ext cx="6305550" cy="585788"/>
          </a:xfrm>
          <a:prstGeom prst="rect">
            <a:avLst/>
          </a:prstGeom>
          <a:noFill/>
          <a:ln w="9525">
            <a:noFill/>
            <a:miter lim="800000"/>
            <a:headEnd/>
            <a:tailEnd/>
          </a:ln>
        </p:spPr>
        <p:txBody>
          <a:bodyPr>
            <a:spAutoFit/>
          </a:bodyPr>
          <a:lstStyle/>
          <a:p>
            <a:pPr algn="r"/>
            <a:r>
              <a:rPr lang="en-US" sz="1600">
                <a:latin typeface="Cambria" pitchFamily="1" charset="0"/>
              </a:rPr>
              <a:t>Capital Bikeshare LCD screen displaying transit connections.</a:t>
            </a:r>
            <a:br>
              <a:rPr lang="en-US" sz="1600">
                <a:latin typeface="Cambria" pitchFamily="1" charset="0"/>
              </a:rPr>
            </a:br>
            <a:r>
              <a:rPr lang="en-US" sz="1600">
                <a:latin typeface="Cambria" pitchFamily="1" charset="0"/>
              </a:rPr>
              <a:t> Technology by Mobility Lab </a:t>
            </a:r>
            <a:r>
              <a:rPr lang="en-US" sz="1600">
                <a:solidFill>
                  <a:srgbClr val="FF0000"/>
                </a:solidFill>
                <a:latin typeface="Cambria" pitchFamily="1" charset="0"/>
                <a:sym typeface="Wingdings" pitchFamily="1" charset="2"/>
              </a:rPr>
              <a:t></a:t>
            </a:r>
            <a:endParaRPr lang="en-US" sz="1600">
              <a:solidFill>
                <a:srgbClr val="FF0000"/>
              </a:solidFill>
              <a:latin typeface="Cambria" pitchFamily="1"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icture 14" descr="OpeningPageLogoLarge"/>
          <p:cNvSpPr>
            <a:spLocks noChangeAspect="1" noChangeArrowheads="1"/>
          </p:cNvSpPr>
          <p:nvPr/>
        </p:nvSpPr>
        <p:spPr bwMode="auto">
          <a:xfrm>
            <a:off x="136525" y="5664200"/>
            <a:ext cx="4575175" cy="1089025"/>
          </a:xfrm>
          <a:prstGeom prst="rect">
            <a:avLst/>
          </a:prstGeom>
          <a:noFill/>
          <a:ln w="9525">
            <a:noFill/>
            <a:miter lim="800000"/>
            <a:headEnd/>
            <a:tailEnd/>
          </a:ln>
        </p:spPr>
        <p:txBody>
          <a:bodyPr/>
          <a:lstStyle/>
          <a:p>
            <a:endParaRPr lang="en-US"/>
          </a:p>
        </p:txBody>
      </p:sp>
      <p:sp>
        <p:nvSpPr>
          <p:cNvPr id="71683" name="Title 1"/>
          <p:cNvSpPr>
            <a:spLocks noGrp="1"/>
          </p:cNvSpPr>
          <p:nvPr>
            <p:ph type="title"/>
          </p:nvPr>
        </p:nvSpPr>
        <p:spPr>
          <a:xfrm>
            <a:off x="193675" y="3175"/>
            <a:ext cx="8686800" cy="1143000"/>
          </a:xfrm>
        </p:spPr>
        <p:txBody>
          <a:bodyPr/>
          <a:lstStyle/>
          <a:p>
            <a:r>
              <a:rPr lang="en-US" sz="4000" b="1" smtClean="0">
                <a:solidFill>
                  <a:srgbClr val="1F497D"/>
                </a:solidFill>
                <a:latin typeface="Cambria" pitchFamily="1" charset="0"/>
                <a:ea typeface="ＭＳ Ｐゴシック" pitchFamily="1" charset="-128"/>
              </a:rPr>
              <a:t>Technological Innovations (cont</a:t>
            </a:r>
            <a:r>
              <a:rPr lang="ja-JP" altLang="en-US" sz="4000" b="1" smtClean="0">
                <a:solidFill>
                  <a:srgbClr val="1F497D"/>
                </a:solidFill>
                <a:latin typeface="Cambria" pitchFamily="1" charset="0"/>
                <a:ea typeface="ＭＳ Ｐゴシック" pitchFamily="1" charset="-128"/>
              </a:rPr>
              <a:t>’</a:t>
            </a:r>
            <a:r>
              <a:rPr lang="en-US" altLang="ja-JP" sz="4000" b="1" smtClean="0">
                <a:solidFill>
                  <a:srgbClr val="1F497D"/>
                </a:solidFill>
                <a:latin typeface="Cambria" pitchFamily="1" charset="0"/>
                <a:ea typeface="ＭＳ Ｐゴシック" pitchFamily="1" charset="-128"/>
              </a:rPr>
              <a:t>d)</a:t>
            </a:r>
            <a:endParaRPr lang="en-US" sz="4000" smtClean="0">
              <a:solidFill>
                <a:srgbClr val="1F497D"/>
              </a:solidFill>
              <a:latin typeface="Cambria" pitchFamily="1" charset="0"/>
              <a:ea typeface="ＭＳ Ｐゴシック" pitchFamily="1" charset="-128"/>
            </a:endParaRPr>
          </a:p>
        </p:txBody>
      </p:sp>
      <p:sp>
        <p:nvSpPr>
          <p:cNvPr id="71684" name="Content Placeholder 2"/>
          <p:cNvSpPr>
            <a:spLocks noGrp="1"/>
          </p:cNvSpPr>
          <p:nvPr>
            <p:ph idx="1"/>
          </p:nvPr>
        </p:nvSpPr>
        <p:spPr>
          <a:xfrm>
            <a:off x="404813" y="1265238"/>
            <a:ext cx="8229600" cy="4525962"/>
          </a:xfrm>
        </p:spPr>
        <p:txBody>
          <a:bodyPr/>
          <a:lstStyle/>
          <a:p>
            <a:r>
              <a:rPr lang="en-US" sz="2400" smtClean="0">
                <a:latin typeface="Cambria" pitchFamily="1" charset="0"/>
                <a:ea typeface="ＭＳ Ｐゴシック" pitchFamily="1" charset="-128"/>
              </a:rPr>
              <a:t>Allowing users to check bicycle or parking availability via text message, website, or smartphone application has increased user convenience.</a:t>
            </a:r>
          </a:p>
          <a:p>
            <a:pPr lvl="1"/>
            <a:r>
              <a:rPr lang="en-US" sz="2000" smtClean="0">
                <a:solidFill>
                  <a:srgbClr val="1F497D"/>
                </a:solidFill>
                <a:latin typeface="Cambria" pitchFamily="1" charset="0"/>
                <a:ea typeface="ＭＳ Ｐゴシック" pitchFamily="1" charset="-128"/>
              </a:rPr>
              <a:t>Capital Bikeshare, Nice Ride &amp; New Balance Hubway users can download </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Spotcycle</a:t>
            </a:r>
            <a:r>
              <a:rPr lang="ja-JP" altLang="en-US" sz="2000" smtClean="0">
                <a:solidFill>
                  <a:srgbClr val="1F497D"/>
                </a:solidFill>
                <a:latin typeface="Cambria" pitchFamily="1" charset="0"/>
                <a:ea typeface="ＭＳ Ｐゴシック" pitchFamily="1" charset="-128"/>
              </a:rPr>
              <a:t>“</a:t>
            </a:r>
            <a:r>
              <a:rPr lang="en-US" altLang="ja-JP" sz="2000" smtClean="0">
                <a:solidFill>
                  <a:srgbClr val="1F497D"/>
                </a:solidFill>
                <a:latin typeface="Cambria" pitchFamily="1" charset="0"/>
                <a:ea typeface="ＭＳ Ｐゴシック" pitchFamily="1" charset="-128"/>
              </a:rPr>
              <a:t> on their smartphones to access station updates.</a:t>
            </a:r>
          </a:p>
          <a:p>
            <a:r>
              <a:rPr lang="en-US" sz="2400" smtClean="0">
                <a:latin typeface="Cambria" pitchFamily="1" charset="0"/>
                <a:ea typeface="ＭＳ Ｐゴシック" pitchFamily="1" charset="-128"/>
              </a:rPr>
              <a:t>BING has developed a free standing, non-docked bicycle available for checkout via the Internet and text message. Bicycles are tracked by GPS; when removed from program</a:t>
            </a:r>
            <a:r>
              <a:rPr lang="ja-JP" altLang="en-US" sz="2400" smtClean="0">
                <a:latin typeface="Cambria" pitchFamily="1" charset="0"/>
                <a:ea typeface="ＭＳ Ｐゴシック" pitchFamily="1" charset="-128"/>
              </a:rPr>
              <a:t>’</a:t>
            </a:r>
            <a:r>
              <a:rPr lang="en-US" altLang="ja-JP" sz="2400" smtClean="0">
                <a:latin typeface="Cambria" pitchFamily="1" charset="0"/>
                <a:ea typeface="ＭＳ Ｐゴシック" pitchFamily="1" charset="-128"/>
              </a:rPr>
              <a:t>s designated area, the wheel tightens. If bicycle is outside of desired bikesharing area for more than 15 minutes, the bike’s coordinates are dispatched to operator.  </a:t>
            </a:r>
            <a:endParaRPr lang="en-US" sz="2400" smtClean="0">
              <a:latin typeface="Cambria" pitchFamily="1" charset="0"/>
              <a:ea typeface="ＭＳ Ｐゴシック" pitchFamily="1" charset="-128"/>
            </a:endParaRPr>
          </a:p>
        </p:txBody>
      </p:sp>
      <p:sp>
        <p:nvSpPr>
          <p:cNvPr id="71685" name="Picture 3"/>
          <p:cNvSpPr>
            <a:spLocks noChangeAspect="1"/>
          </p:cNvSpPr>
          <p:nvPr/>
        </p:nvSpPr>
        <p:spPr bwMode="auto">
          <a:xfrm>
            <a:off x="6357938" y="5119688"/>
            <a:ext cx="2786062" cy="1738312"/>
          </a:xfrm>
          <a:prstGeom prst="rect">
            <a:avLst/>
          </a:prstGeom>
          <a:noFill/>
          <a:ln w="9525">
            <a:noFill/>
            <a:miter lim="800000"/>
            <a:headEnd/>
            <a:tailEnd/>
          </a:ln>
        </p:spPr>
        <p:txBody>
          <a:bodyPr/>
          <a:lstStyle/>
          <a:p>
            <a:endParaRPr lang="en-US"/>
          </a:p>
        </p:txBody>
      </p:sp>
      <p:pic>
        <p:nvPicPr>
          <p:cNvPr id="71686" name="Picture 3"/>
          <p:cNvPicPr>
            <a:picLocks noChangeAspect="1"/>
          </p:cNvPicPr>
          <p:nvPr/>
        </p:nvPicPr>
        <p:blipFill>
          <a:blip r:embed="rId3" cstate="email"/>
          <a:srcRect/>
          <a:stretch>
            <a:fillRect/>
          </a:stretch>
        </p:blipFill>
        <p:spPr bwMode="auto">
          <a:xfrm>
            <a:off x="7108825" y="5588000"/>
            <a:ext cx="2035175"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98525" y="182563"/>
            <a:ext cx="7353300" cy="1143000"/>
          </a:xfrm>
        </p:spPr>
        <p:txBody>
          <a:bodyPr/>
          <a:lstStyle/>
          <a:p>
            <a:pPr eaLnBrk="1" hangingPunct="1"/>
            <a:r>
              <a:rPr lang="en-US" sz="4000" b="1" smtClean="0">
                <a:solidFill>
                  <a:srgbClr val="1F497D"/>
                </a:solidFill>
                <a:latin typeface="Cambria" pitchFamily="1" charset="0"/>
                <a:ea typeface="ＭＳ Ｐゴシック" pitchFamily="1" charset="-128"/>
              </a:rPr>
              <a:t>Public Bikesharing</a:t>
            </a:r>
          </a:p>
        </p:txBody>
      </p:sp>
      <p:sp>
        <p:nvSpPr>
          <p:cNvPr id="14339" name="Content Placeholder 2"/>
          <p:cNvSpPr>
            <a:spLocks noGrp="1"/>
          </p:cNvSpPr>
          <p:nvPr>
            <p:ph idx="1"/>
          </p:nvPr>
        </p:nvSpPr>
        <p:spPr>
          <a:xfrm>
            <a:off x="523875" y="1325563"/>
            <a:ext cx="8191500" cy="4119562"/>
          </a:xfrm>
        </p:spPr>
        <p:style>
          <a:lnRef idx="2">
            <a:schemeClr val="dk1"/>
          </a:lnRef>
          <a:fillRef idx="1">
            <a:schemeClr val="lt1"/>
          </a:fillRef>
          <a:effectRef idx="0">
            <a:schemeClr val="dk1"/>
          </a:effectRef>
          <a:fontRef idx="minor">
            <a:schemeClr val="dk1"/>
          </a:fontRef>
        </p:style>
        <p:txBody>
          <a:bodyPr/>
          <a:lstStyle/>
          <a:p>
            <a:pPr eaLnBrk="1" hangingPunct="1">
              <a:buFont typeface="Arial" pitchFamily="1" charset="0"/>
              <a:buChar char="•"/>
              <a:defRPr/>
            </a:pPr>
            <a:r>
              <a:rPr lang="en-US" sz="3300" dirty="0">
                <a:solidFill>
                  <a:srgbClr val="000000"/>
                </a:solidFill>
                <a:latin typeface="Cambria"/>
                <a:ea typeface="ＭＳ Ｐゴシック" pitchFamily="1" charset="-128"/>
                <a:cs typeface="Cambria"/>
              </a:rPr>
              <a:t>Short-term bicycle access</a:t>
            </a:r>
          </a:p>
          <a:p>
            <a:pPr eaLnBrk="1" hangingPunct="1">
              <a:buFont typeface="Arial" pitchFamily="1" charset="0"/>
              <a:buChar char="•"/>
              <a:defRPr/>
            </a:pPr>
            <a:r>
              <a:rPr lang="en-US" sz="3300" dirty="0">
                <a:solidFill>
                  <a:srgbClr val="000000"/>
                </a:solidFill>
                <a:latin typeface="Cambria"/>
                <a:ea typeface="ＭＳ Ｐゴシック" pitchFamily="1" charset="-128"/>
                <a:cs typeface="Cambria"/>
              </a:rPr>
              <a:t>Provides users with a sustainable and environmentally-friendly form of public transportation</a:t>
            </a:r>
          </a:p>
          <a:p>
            <a:pPr eaLnBrk="1" hangingPunct="1">
              <a:buFont typeface="Arial" pitchFamily="1" charset="0"/>
              <a:buChar char="•"/>
              <a:defRPr/>
            </a:pPr>
            <a:r>
              <a:rPr lang="en-US" sz="3300" dirty="0">
                <a:solidFill>
                  <a:srgbClr val="000000"/>
                </a:solidFill>
                <a:latin typeface="Cambria"/>
                <a:ea typeface="ＭＳ Ｐゴシック" pitchFamily="1" charset="-128"/>
                <a:cs typeface="Cambria"/>
              </a:rPr>
              <a:t>Targets daily mobility</a:t>
            </a:r>
          </a:p>
          <a:p>
            <a:pPr eaLnBrk="1" hangingPunct="1">
              <a:buFont typeface="Arial" pitchFamily="1" charset="0"/>
              <a:buChar char="•"/>
              <a:defRPr/>
            </a:pPr>
            <a:r>
              <a:rPr lang="en-US" sz="3300" dirty="0">
                <a:solidFill>
                  <a:srgbClr val="000000"/>
                </a:solidFill>
                <a:latin typeface="Cambria"/>
                <a:ea typeface="ＭＳ Ｐゴシック" pitchFamily="1" charset="-128"/>
                <a:cs typeface="Cambria"/>
              </a:rPr>
              <a:t>Bicycle reservations, pick-up, and drop-off are self-service (IT-based)</a:t>
            </a:r>
          </a:p>
        </p:txBody>
      </p:sp>
      <p:pic>
        <p:nvPicPr>
          <p:cNvPr id="18436" name="Picture 14" descr="OpeningPageLogoLarge"/>
          <p:cNvPicPr>
            <a:picLocks noChangeAspect="1" noChangeArrowheads="1"/>
          </p:cNvPicPr>
          <p:nvPr/>
        </p:nvPicPr>
        <p:blipFill>
          <a:blip r:embed="rId3" cstate="email"/>
          <a:srcRect/>
          <a:stretch>
            <a:fillRect/>
          </a:stretch>
        </p:blipFill>
        <p:spPr bwMode="auto">
          <a:xfrm>
            <a:off x="0" y="5695950"/>
            <a:ext cx="4575175" cy="1089025"/>
          </a:xfrm>
          <a:prstGeom prst="rect">
            <a:avLst/>
          </a:prstGeom>
          <a:noFill/>
          <a:ln w="9525">
            <a:noFill/>
            <a:miter lim="800000"/>
            <a:headEnd/>
            <a:tailEnd/>
          </a:ln>
        </p:spPr>
      </p:pic>
      <p:pic>
        <p:nvPicPr>
          <p:cNvPr id="18437" name="Picture 4" descr="Picture 7.png"/>
          <p:cNvPicPr>
            <a:picLocks noChangeAspect="1"/>
          </p:cNvPicPr>
          <p:nvPr/>
        </p:nvPicPr>
        <p:blipFill>
          <a:blip r:embed="rId4" cstate="email"/>
          <a:srcRect/>
          <a:stretch>
            <a:fillRect/>
          </a:stretch>
        </p:blipFill>
        <p:spPr bwMode="auto">
          <a:xfrm>
            <a:off x="4575175" y="5688013"/>
            <a:ext cx="4271963" cy="109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36538" y="20638"/>
            <a:ext cx="8686800" cy="1143000"/>
          </a:xfrm>
        </p:spPr>
        <p:txBody>
          <a:bodyPr/>
          <a:lstStyle/>
          <a:p>
            <a:r>
              <a:rPr lang="en-US" sz="4000" b="1" smtClean="0">
                <a:solidFill>
                  <a:srgbClr val="1F497D"/>
                </a:solidFill>
                <a:latin typeface="Cambria" pitchFamily="1" charset="0"/>
                <a:ea typeface="ＭＳ Ｐゴシック" pitchFamily="1" charset="-128"/>
              </a:rPr>
              <a:t>VPPP City CarShare/E-Bikesharing</a:t>
            </a:r>
          </a:p>
        </p:txBody>
      </p:sp>
      <p:sp>
        <p:nvSpPr>
          <p:cNvPr id="73731" name="Content Placeholder 2"/>
          <p:cNvSpPr>
            <a:spLocks noGrp="1"/>
          </p:cNvSpPr>
          <p:nvPr>
            <p:ph idx="1"/>
          </p:nvPr>
        </p:nvSpPr>
        <p:spPr>
          <a:xfrm>
            <a:off x="457200" y="1125538"/>
            <a:ext cx="8229600" cy="4851400"/>
          </a:xfrm>
        </p:spPr>
        <p:txBody>
          <a:bodyPr/>
          <a:lstStyle/>
          <a:p>
            <a:r>
              <a:rPr lang="en-US" sz="2400" smtClean="0">
                <a:latin typeface="Cambria" pitchFamily="1" charset="0"/>
                <a:ea typeface="ＭＳ Ｐゴシック" pitchFamily="1" charset="-128"/>
              </a:rPr>
              <a:t>Funded by a grant from Federal Highway Administration’</a:t>
            </a:r>
            <a:r>
              <a:rPr lang="en-US" altLang="ja-JP" sz="2400" smtClean="0">
                <a:latin typeface="Cambria" pitchFamily="1" charset="0"/>
                <a:ea typeface="ＭＳ Ｐゴシック" pitchFamily="1" charset="-128"/>
              </a:rPr>
              <a:t>s Value Pricing Pilot Program; City CarShare in SF will implement </a:t>
            </a:r>
          </a:p>
          <a:p>
            <a:r>
              <a:rPr lang="en-US" sz="2400" smtClean="0">
                <a:latin typeface="Cambria" pitchFamily="1" charset="0"/>
                <a:ea typeface="ＭＳ Ｐゴシック" pitchFamily="1" charset="-128"/>
              </a:rPr>
              <a:t>City CarShare plans to integrate e-bikes with its existing carsharing service</a:t>
            </a:r>
          </a:p>
          <a:p>
            <a:r>
              <a:rPr lang="en-US" sz="2400" smtClean="0">
                <a:latin typeface="Cambria" pitchFamily="1" charset="0"/>
                <a:ea typeface="ＭＳ Ｐゴシック" pitchFamily="1" charset="-128"/>
              </a:rPr>
              <a:t>Grant funds cover TSRC, UCB evaluation and about 40% of costs over 3 years for 90 e-bikes at about 25 locations</a:t>
            </a:r>
          </a:p>
          <a:p>
            <a:r>
              <a:rPr lang="en-US" sz="2400" smtClean="0">
                <a:latin typeface="Cambria" pitchFamily="1" charset="0"/>
                <a:ea typeface="ＭＳ Ｐゴシック" pitchFamily="1" charset="-128"/>
              </a:rPr>
              <a:t>Plans to roll out 45 bikes in the second half of 2012 and 45 more by the end of 2013, mostly in SF, as well as Berkeley</a:t>
            </a:r>
          </a:p>
          <a:p>
            <a:r>
              <a:rPr lang="en-US" sz="2400" smtClean="0">
                <a:latin typeface="Cambria" pitchFamily="1" charset="0"/>
                <a:ea typeface="ＭＳ Ｐゴシック" pitchFamily="1" charset="-128"/>
              </a:rPr>
              <a:t>Cargo e-bikes and/or trailers will also be available</a:t>
            </a:r>
          </a:p>
        </p:txBody>
      </p:sp>
      <p:pic>
        <p:nvPicPr>
          <p:cNvPr id="73732" name="Picture 3"/>
          <p:cNvPicPr>
            <a:picLocks noChangeAspect="1"/>
          </p:cNvPicPr>
          <p:nvPr/>
        </p:nvPicPr>
        <p:blipFill>
          <a:blip r:embed="rId3" cstate="email"/>
          <a:srcRect/>
          <a:stretch>
            <a:fillRect/>
          </a:stretch>
        </p:blipFill>
        <p:spPr bwMode="auto">
          <a:xfrm>
            <a:off x="2981325" y="5646738"/>
            <a:ext cx="3233738" cy="1211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p:cNvPicPr>
          <p:nvPr/>
        </p:nvPicPr>
        <p:blipFill>
          <a:blip r:embed="rId3" cstate="email"/>
          <a:srcRect/>
          <a:stretch>
            <a:fillRect/>
          </a:stretch>
        </p:blipFill>
        <p:spPr bwMode="auto">
          <a:xfrm>
            <a:off x="-82550" y="-63500"/>
            <a:ext cx="9309100" cy="698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457200" y="1249363"/>
            <a:ext cx="8229600" cy="4525962"/>
          </a:xfrm>
        </p:spPr>
        <p:txBody>
          <a:bodyPr/>
          <a:lstStyle/>
          <a:p>
            <a:r>
              <a:rPr lang="en-US" sz="2800" smtClean="0">
                <a:latin typeface="Cambria" pitchFamily="1" charset="0"/>
                <a:ea typeface="ＭＳ Ｐゴシック" pitchFamily="1" charset="-128"/>
              </a:rPr>
              <a:t>Bikesharing can provide public transit providers with a critical last-mile solution.</a:t>
            </a:r>
          </a:p>
          <a:p>
            <a:r>
              <a:rPr lang="en-US" sz="2800" smtClean="0">
                <a:latin typeface="Cambria" pitchFamily="1" charset="0"/>
                <a:ea typeface="ＭＳ Ｐゴシック" pitchFamily="1" charset="-128"/>
              </a:rPr>
              <a:t>Linkages to rail, bus, and BRT </a:t>
            </a:r>
          </a:p>
          <a:p>
            <a:r>
              <a:rPr lang="en-US" sz="2800" smtClean="0">
                <a:latin typeface="Cambria" pitchFamily="1" charset="0"/>
                <a:ea typeface="ＭＳ Ｐゴシック" pitchFamily="1" charset="-128"/>
              </a:rPr>
              <a:t>Bikesharing serves as a complement to public transit—by extending its range and providing more capacity.</a:t>
            </a:r>
          </a:p>
        </p:txBody>
      </p:sp>
      <p:sp>
        <p:nvSpPr>
          <p:cNvPr id="77827" name="Title 1"/>
          <p:cNvSpPr>
            <a:spLocks noGrp="1"/>
          </p:cNvSpPr>
          <p:nvPr>
            <p:ph type="title"/>
          </p:nvPr>
        </p:nvSpPr>
        <p:spPr>
          <a:xfrm>
            <a:off x="457200" y="171450"/>
            <a:ext cx="8229600" cy="1143000"/>
          </a:xfrm>
        </p:spPr>
        <p:txBody>
          <a:bodyPr/>
          <a:lstStyle/>
          <a:p>
            <a:r>
              <a:rPr lang="en-US" sz="4000" b="1" smtClean="0">
                <a:solidFill>
                  <a:srgbClr val="1F497D"/>
                </a:solidFill>
                <a:latin typeface="Cambria" pitchFamily="1" charset="0"/>
                <a:ea typeface="ＭＳ Ｐゴシック" pitchFamily="1" charset="-128"/>
              </a:rPr>
              <a:t>Public Transit Linkages</a:t>
            </a:r>
            <a:endParaRPr lang="en-US" sz="4000" smtClean="0">
              <a:solidFill>
                <a:srgbClr val="1F497D"/>
              </a:solidFill>
              <a:latin typeface="Cambria" pitchFamily="1" charset="0"/>
              <a:ea typeface="ＭＳ Ｐゴシック" pitchFamily="1" charset="-128"/>
            </a:endParaRPr>
          </a:p>
        </p:txBody>
      </p:sp>
      <p:sp>
        <p:nvSpPr>
          <p:cNvPr id="77828" name="Picture 14" descr="OpeningPageLogoLarge"/>
          <p:cNvSpPr>
            <a:spLocks noChangeAspect="1" noChangeArrowheads="1"/>
          </p:cNvSpPr>
          <p:nvPr/>
        </p:nvSpPr>
        <p:spPr bwMode="auto">
          <a:xfrm>
            <a:off x="115888" y="5670550"/>
            <a:ext cx="4575175" cy="1089025"/>
          </a:xfrm>
          <a:prstGeom prst="rect">
            <a:avLst/>
          </a:prstGeom>
          <a:noFill/>
          <a:ln w="9525">
            <a:noFill/>
            <a:miter lim="800000"/>
            <a:headEnd/>
            <a:tailEnd/>
          </a:ln>
        </p:spPr>
        <p:txBody>
          <a:bodyPr/>
          <a:lstStyle/>
          <a:p>
            <a:endParaRPr lang="en-US"/>
          </a:p>
        </p:txBody>
      </p:sp>
      <p:sp>
        <p:nvSpPr>
          <p:cNvPr id="77829" name="Picture 5"/>
          <p:cNvSpPr>
            <a:spLocks noChangeAspect="1"/>
          </p:cNvSpPr>
          <p:nvPr/>
        </p:nvSpPr>
        <p:spPr bwMode="auto">
          <a:xfrm>
            <a:off x="6215063" y="4660900"/>
            <a:ext cx="2928937" cy="2197100"/>
          </a:xfrm>
          <a:prstGeom prst="rect">
            <a:avLst/>
          </a:prstGeom>
          <a:noFill/>
          <a:ln w="9525">
            <a:noFill/>
            <a:miter lim="800000"/>
            <a:headEnd/>
            <a:tailEnd/>
          </a:ln>
        </p:spPr>
        <p:txBody>
          <a:bodyPr/>
          <a:lstStyle/>
          <a:p>
            <a:endParaRPr lang="en-US"/>
          </a:p>
        </p:txBody>
      </p:sp>
      <p:pic>
        <p:nvPicPr>
          <p:cNvPr id="77830" name="Picture 5"/>
          <p:cNvPicPr>
            <a:picLocks noChangeAspect="1"/>
          </p:cNvPicPr>
          <p:nvPr/>
        </p:nvPicPr>
        <p:blipFill>
          <a:blip r:embed="rId3" cstate="email"/>
          <a:srcRect/>
          <a:stretch>
            <a:fillRect/>
          </a:stretch>
        </p:blipFill>
        <p:spPr bwMode="auto">
          <a:xfrm>
            <a:off x="3176588" y="4327525"/>
            <a:ext cx="2987675"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347663" y="1143000"/>
            <a:ext cx="8686800" cy="4651375"/>
          </a:xfrm>
        </p:spPr>
        <p:txBody>
          <a:bodyPr/>
          <a:lstStyle/>
          <a:p>
            <a:r>
              <a:rPr lang="en-US" sz="2400" smtClean="0">
                <a:latin typeface="Cambria" pitchFamily="1" charset="0"/>
                <a:ea typeface="ＭＳ Ｐゴシック" pitchFamily="1" charset="-128"/>
              </a:rPr>
              <a:t>In 2011, Guangzhou, China was awarded Sustainable Transport Award for transportation advances and improvements.</a:t>
            </a:r>
          </a:p>
          <a:p>
            <a:pPr lvl="1"/>
            <a:r>
              <a:rPr lang="en-US" sz="2200" smtClean="0">
                <a:solidFill>
                  <a:schemeClr val="tx2"/>
                </a:solidFill>
                <a:latin typeface="Cambria" pitchFamily="1" charset="0"/>
                <a:ea typeface="ＭＳ Ｐゴシック" pitchFamily="1" charset="-128"/>
              </a:rPr>
              <a:t>World-class BRT system, which includes bikesharing. Guangzhou BRT integrates with bike lanes, bikesharing, and Metro stations. Program also employs a single card that pays for buses, bikes, and Metro.</a:t>
            </a:r>
          </a:p>
          <a:p>
            <a:pPr lvl="1">
              <a:buFont typeface="Arial" charset="0"/>
              <a:buChar char="•"/>
            </a:pPr>
            <a:r>
              <a:rPr lang="en-US" sz="2400" smtClean="0">
                <a:latin typeface="Cambria" pitchFamily="1" charset="0"/>
                <a:ea typeface="ＭＳ Ｐゴシック" pitchFamily="1" charset="-128"/>
              </a:rPr>
              <a:t>In Summer 2011, City of Berlin began a 3-month trial where members could use a single </a:t>
            </a:r>
            <a:r>
              <a:rPr lang="en-US" sz="2400" i="1" smtClean="0">
                <a:latin typeface="Cambria" pitchFamily="1" charset="0"/>
                <a:ea typeface="ＭＳ Ｐゴシック" pitchFamily="1" charset="-128"/>
              </a:rPr>
              <a:t>Mobilitätskarte </a:t>
            </a:r>
            <a:r>
              <a:rPr lang="en-US" sz="2400" smtClean="0">
                <a:latin typeface="Cambria" pitchFamily="1" charset="0"/>
                <a:ea typeface="ＭＳ Ｐゴシック" pitchFamily="1" charset="-128"/>
              </a:rPr>
              <a:t>(mobility card). Card offered access to the Call-a-Bike StadtRAD bikesharing system and linked to the train, tram, subway, bus, and an electric carsharing program. </a:t>
            </a:r>
          </a:p>
          <a:p>
            <a:pPr lvl="1"/>
            <a:endParaRPr lang="en-US" sz="2200" smtClean="0">
              <a:latin typeface="Cambria" pitchFamily="1" charset="0"/>
              <a:ea typeface="ＭＳ Ｐゴシック" pitchFamily="1" charset="-128"/>
            </a:endParaRPr>
          </a:p>
          <a:p>
            <a:pPr lvl="1">
              <a:buFont typeface="Arial" charset="0"/>
              <a:buNone/>
            </a:pPr>
            <a:endParaRPr lang="en-US" sz="2200" smtClean="0">
              <a:ea typeface="ＭＳ Ｐゴシック" pitchFamily="1" charset="-128"/>
            </a:endParaRPr>
          </a:p>
        </p:txBody>
      </p:sp>
      <p:sp>
        <p:nvSpPr>
          <p:cNvPr id="79875" name="Title 1"/>
          <p:cNvSpPr>
            <a:spLocks noGrp="1"/>
          </p:cNvSpPr>
          <p:nvPr>
            <p:ph type="title"/>
          </p:nvPr>
        </p:nvSpPr>
        <p:spPr>
          <a:xfrm>
            <a:off x="457200" y="119063"/>
            <a:ext cx="8229600" cy="1143000"/>
          </a:xfrm>
        </p:spPr>
        <p:txBody>
          <a:bodyPr/>
          <a:lstStyle/>
          <a:p>
            <a:r>
              <a:rPr lang="en-US" sz="4000" b="1" smtClean="0">
                <a:solidFill>
                  <a:srgbClr val="1F497D"/>
                </a:solidFill>
                <a:latin typeface="Cambria" pitchFamily="1" charset="0"/>
                <a:ea typeface="ＭＳ Ｐゴシック" pitchFamily="1" charset="-128"/>
              </a:rPr>
              <a:t>Multi-Modal Linkages</a:t>
            </a:r>
            <a:endParaRPr lang="en-US" sz="4000" smtClean="0">
              <a:solidFill>
                <a:srgbClr val="1F497D"/>
              </a:solidFill>
              <a:latin typeface="Cambria" pitchFamily="1" charset="0"/>
              <a:ea typeface="ＭＳ Ｐゴシック" pitchFamily="1" charset="-128"/>
            </a:endParaRPr>
          </a:p>
        </p:txBody>
      </p:sp>
      <p:sp>
        <p:nvSpPr>
          <p:cNvPr id="79876" name="Picture 14" descr="OpeningPageLogoLarge"/>
          <p:cNvSpPr>
            <a:spLocks noChangeAspect="1" noChangeArrowheads="1"/>
          </p:cNvSpPr>
          <p:nvPr/>
        </p:nvSpPr>
        <p:spPr bwMode="auto">
          <a:xfrm>
            <a:off x="115888" y="5670550"/>
            <a:ext cx="4575175" cy="1089025"/>
          </a:xfrm>
          <a:prstGeom prst="rect">
            <a:avLst/>
          </a:prstGeom>
          <a:noFill/>
          <a:ln w="9525">
            <a:noFill/>
            <a:miter lim="800000"/>
            <a:headEnd/>
            <a:tailEnd/>
          </a:ln>
        </p:spPr>
        <p:txBody>
          <a:bodyPr/>
          <a:lstStyle/>
          <a:p>
            <a:endParaRPr lang="en-US"/>
          </a:p>
        </p:txBody>
      </p:sp>
      <p:pic>
        <p:nvPicPr>
          <p:cNvPr id="79877" name="Picture 4"/>
          <p:cNvPicPr>
            <a:picLocks noChangeAspect="1"/>
          </p:cNvPicPr>
          <p:nvPr/>
        </p:nvPicPr>
        <p:blipFill>
          <a:blip r:embed="rId3" cstate="email"/>
          <a:srcRect/>
          <a:stretch>
            <a:fillRect/>
          </a:stretch>
        </p:blipFill>
        <p:spPr bwMode="auto">
          <a:xfrm>
            <a:off x="7197725" y="5619750"/>
            <a:ext cx="1946275"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p:cNvPicPr>
          <p:nvPr/>
        </p:nvPicPr>
        <p:blipFill>
          <a:blip r:embed="rId2" cstate="email"/>
          <a:srcRect/>
          <a:stretch>
            <a:fillRect/>
          </a:stretch>
        </p:blipFill>
        <p:spPr bwMode="auto">
          <a:xfrm>
            <a:off x="7550150" y="20638"/>
            <a:ext cx="1593850" cy="1143000"/>
          </a:xfrm>
          <a:prstGeom prst="rect">
            <a:avLst/>
          </a:prstGeom>
          <a:noFill/>
          <a:ln w="9525">
            <a:noFill/>
            <a:miter lim="800000"/>
            <a:headEnd/>
            <a:tailEnd/>
          </a:ln>
        </p:spPr>
      </p:pic>
      <p:sp>
        <p:nvSpPr>
          <p:cNvPr id="81923" name="Title 1"/>
          <p:cNvSpPr>
            <a:spLocks noGrp="1"/>
          </p:cNvSpPr>
          <p:nvPr>
            <p:ph type="title"/>
          </p:nvPr>
        </p:nvSpPr>
        <p:spPr>
          <a:xfrm>
            <a:off x="457200" y="20638"/>
            <a:ext cx="8229600" cy="1143000"/>
          </a:xfrm>
        </p:spPr>
        <p:txBody>
          <a:bodyPr/>
          <a:lstStyle/>
          <a:p>
            <a:r>
              <a:rPr lang="en-US" sz="4000" b="1" smtClean="0">
                <a:solidFill>
                  <a:srgbClr val="17375E"/>
                </a:solidFill>
                <a:latin typeface="Cambria" pitchFamily="1" charset="0"/>
                <a:ea typeface="ＭＳ Ｐゴシック" pitchFamily="1" charset="-128"/>
              </a:rPr>
              <a:t>Smart Card Integration</a:t>
            </a:r>
          </a:p>
        </p:txBody>
      </p:sp>
      <p:sp>
        <p:nvSpPr>
          <p:cNvPr id="3" name="Content Placeholder 2"/>
          <p:cNvSpPr>
            <a:spLocks noGrp="1"/>
          </p:cNvSpPr>
          <p:nvPr>
            <p:ph idx="1"/>
          </p:nvPr>
        </p:nvSpPr>
        <p:spPr>
          <a:xfrm>
            <a:off x="457200" y="1163638"/>
            <a:ext cx="8229600" cy="5232400"/>
          </a:xfrm>
        </p:spPr>
        <p:style>
          <a:lnRef idx="2">
            <a:schemeClr val="accent3"/>
          </a:lnRef>
          <a:fillRef idx="1">
            <a:schemeClr val="lt1"/>
          </a:fillRef>
          <a:effectRef idx="0">
            <a:schemeClr val="accent3"/>
          </a:effectRef>
          <a:fontRef idx="minor">
            <a:schemeClr val="dk1"/>
          </a:fontRef>
        </p:style>
        <p:txBody>
          <a:bodyPr/>
          <a:lstStyle/>
          <a:p>
            <a:r>
              <a:rPr lang="en-US" sz="2400" smtClean="0">
                <a:solidFill>
                  <a:srgbClr val="000000"/>
                </a:solidFill>
                <a:latin typeface="Cambria" pitchFamily="1" charset="0"/>
                <a:ea typeface="ＭＳ Ｐゴシック" pitchFamily="1" charset="-128"/>
              </a:rPr>
              <a:t>Allows users to access transportation modes with swipe of a card</a:t>
            </a:r>
          </a:p>
          <a:p>
            <a:r>
              <a:rPr lang="en-US" sz="2400" smtClean="0">
                <a:solidFill>
                  <a:srgbClr val="000000"/>
                </a:solidFill>
                <a:latin typeface="Cambria" pitchFamily="1" charset="0"/>
                <a:ea typeface="ＭＳ Ｐゴシック" pitchFamily="1" charset="-128"/>
              </a:rPr>
              <a:t>Enables service providers to collect data</a:t>
            </a:r>
          </a:p>
          <a:p>
            <a:r>
              <a:rPr lang="en-US" altLang="ja-JP" sz="2400" smtClean="0">
                <a:solidFill>
                  <a:srgbClr val="000000"/>
                </a:solidFill>
                <a:latin typeface="Cambria" pitchFamily="1" charset="0"/>
              </a:rPr>
              <a:t>Size of a credit card and stores/transmits data via RFID</a:t>
            </a:r>
          </a:p>
          <a:p>
            <a:r>
              <a:rPr lang="en-US" sz="2400" smtClean="0">
                <a:solidFill>
                  <a:srgbClr val="000000"/>
                </a:solidFill>
                <a:latin typeface="Cambria" pitchFamily="1" charset="0"/>
                <a:ea typeface="ＭＳ Ｐゴシック" pitchFamily="1" charset="-128"/>
              </a:rPr>
              <a:t>Challenges for implementing include establishing fare rates and planning/coordinating among agencies</a:t>
            </a:r>
          </a:p>
          <a:p>
            <a:r>
              <a:rPr lang="en-US" sz="2400" smtClean="0">
                <a:solidFill>
                  <a:schemeClr val="tx2"/>
                </a:solidFill>
                <a:latin typeface="Cambria" pitchFamily="1" charset="0"/>
                <a:ea typeface="ＭＳ Ｐゴシック" pitchFamily="1" charset="-128"/>
              </a:rPr>
              <a:t>Bologna, Italy has introduced an integrated public transport fare system for trains and buses called STIMER/ MI MUOVO. Annual integrated bus and train season ticket </a:t>
            </a:r>
            <a:r>
              <a:rPr lang="ja-JP" altLang="en-US" sz="2400" smtClean="0">
                <a:solidFill>
                  <a:schemeClr val="tx2"/>
                </a:solidFill>
                <a:latin typeface="Cambria" pitchFamily="1" charset="0"/>
              </a:rPr>
              <a:t>‘</a:t>
            </a:r>
            <a:r>
              <a:rPr lang="en-US" altLang="ja-JP" sz="2400" smtClean="0">
                <a:solidFill>
                  <a:schemeClr val="tx2"/>
                </a:solidFill>
                <a:latin typeface="Cambria" pitchFamily="1" charset="0"/>
              </a:rPr>
              <a:t>MI MUOVO</a:t>
            </a:r>
            <a:r>
              <a:rPr lang="ja-JP" altLang="en-US" sz="2400" smtClean="0">
                <a:solidFill>
                  <a:schemeClr val="tx2"/>
                </a:solidFill>
                <a:latin typeface="Cambria" pitchFamily="1" charset="0"/>
              </a:rPr>
              <a:t>’</a:t>
            </a:r>
            <a:r>
              <a:rPr lang="en-US" altLang="ja-JP" sz="2400" smtClean="0">
                <a:solidFill>
                  <a:schemeClr val="tx2"/>
                </a:solidFill>
                <a:latin typeface="Cambria" pitchFamily="1" charset="0"/>
              </a:rPr>
              <a:t> will eventually become an all encompassing mobility card, linking up train, bus, bikesharing, carsharing, car pooling, taxi, park &amp; ride parking areas, and electric recharge device services.</a:t>
            </a:r>
            <a:endParaRPr lang="en-US" sz="2400" smtClean="0">
              <a:solidFill>
                <a:schemeClr val="tx2"/>
              </a:solidFill>
              <a:latin typeface="Cambria"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z="4000" b="1" smtClean="0">
                <a:solidFill>
                  <a:srgbClr val="1F497D"/>
                </a:solidFill>
                <a:latin typeface="Cambria" pitchFamily="1" charset="0"/>
                <a:ea typeface="ＭＳ Ｐゴシック" pitchFamily="1" charset="-128"/>
              </a:rPr>
              <a:t>Conclusion</a:t>
            </a:r>
          </a:p>
        </p:txBody>
      </p:sp>
      <p:sp>
        <p:nvSpPr>
          <p:cNvPr id="82947" name="Content Placeholder 2"/>
          <p:cNvSpPr>
            <a:spLocks noGrp="1"/>
          </p:cNvSpPr>
          <p:nvPr>
            <p:ph idx="1"/>
          </p:nvPr>
        </p:nvSpPr>
        <p:spPr>
          <a:xfrm>
            <a:off x="457200" y="1417638"/>
            <a:ext cx="8229600" cy="3557587"/>
          </a:xfrm>
        </p:spPr>
        <p:txBody>
          <a:bodyPr/>
          <a:lstStyle/>
          <a:p>
            <a:r>
              <a:rPr lang="en-US" sz="2900" smtClean="0">
                <a:latin typeface="Cambria" pitchFamily="1" charset="0"/>
                <a:ea typeface="ＭＳ Ｐゴシック" pitchFamily="1" charset="-128"/>
              </a:rPr>
              <a:t>As bikesharing continues to expand, lessons from previous and current bikesharing programs have led to greater understanding of implementation and operational procedures. </a:t>
            </a:r>
          </a:p>
          <a:p>
            <a:endParaRPr lang="en-US" sz="2900" smtClean="0">
              <a:latin typeface="Cambria" pitchFamily="1" charset="0"/>
              <a:ea typeface="ＭＳ Ｐゴシック" pitchFamily="1" charset="-128"/>
            </a:endParaRPr>
          </a:p>
          <a:p>
            <a:r>
              <a:rPr lang="en-US" sz="2900" smtClean="0">
                <a:latin typeface="Cambria" pitchFamily="1" charset="0"/>
                <a:ea typeface="ＭＳ Ｐゴシック" pitchFamily="1" charset="-128"/>
              </a:rPr>
              <a:t>Obstacles, such as short usage periods (revenue), helmet use, lack of cargo space, exposure to weather conditions, funding/business models still raise questions.</a:t>
            </a:r>
          </a:p>
        </p:txBody>
      </p:sp>
      <p:sp>
        <p:nvSpPr>
          <p:cNvPr id="82948"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pic>
        <p:nvPicPr>
          <p:cNvPr id="82949" name="Picture 4"/>
          <p:cNvPicPr>
            <a:picLocks noChangeAspect="1"/>
          </p:cNvPicPr>
          <p:nvPr/>
        </p:nvPicPr>
        <p:blipFill>
          <a:blip r:embed="rId3" cstate="email"/>
          <a:srcRect/>
          <a:stretch>
            <a:fillRect/>
          </a:stretch>
        </p:blipFill>
        <p:spPr bwMode="auto">
          <a:xfrm>
            <a:off x="7196138" y="0"/>
            <a:ext cx="1947862" cy="153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z="4000" b="1" smtClean="0">
                <a:solidFill>
                  <a:srgbClr val="1F497D"/>
                </a:solidFill>
                <a:latin typeface="Cambria" pitchFamily="1" charset="0"/>
                <a:ea typeface="ＭＳ Ｐゴシック" pitchFamily="1" charset="-128"/>
              </a:rPr>
              <a:t>Acknowledgements</a:t>
            </a:r>
          </a:p>
        </p:txBody>
      </p:sp>
      <p:sp>
        <p:nvSpPr>
          <p:cNvPr id="84995" name="Content Placeholder 2"/>
          <p:cNvSpPr>
            <a:spLocks noGrp="1"/>
          </p:cNvSpPr>
          <p:nvPr>
            <p:ph idx="1"/>
          </p:nvPr>
        </p:nvSpPr>
        <p:spPr>
          <a:xfrm>
            <a:off x="460375" y="1728788"/>
            <a:ext cx="8229600" cy="3557587"/>
          </a:xfrm>
        </p:spPr>
        <p:txBody>
          <a:bodyPr/>
          <a:lstStyle/>
          <a:p>
            <a:r>
              <a:rPr lang="en-US" smtClean="0">
                <a:latin typeface="Cambria" pitchFamily="1" charset="0"/>
                <a:ea typeface="ＭＳ Ｐゴシック" pitchFamily="1" charset="-128"/>
              </a:rPr>
              <a:t>California Department of Transportation</a:t>
            </a:r>
          </a:p>
          <a:p>
            <a:r>
              <a:rPr lang="en-US" smtClean="0">
                <a:latin typeface="Cambria" pitchFamily="1" charset="0"/>
                <a:ea typeface="ＭＳ Ｐゴシック" pitchFamily="1" charset="-128"/>
              </a:rPr>
              <a:t>Mineta Transportation Institute</a:t>
            </a:r>
          </a:p>
          <a:p>
            <a:r>
              <a:rPr lang="en-US" smtClean="0">
                <a:latin typeface="Cambria" pitchFamily="1" charset="0"/>
                <a:ea typeface="ＭＳ Ｐゴシック" pitchFamily="1" charset="-128"/>
              </a:rPr>
              <a:t>Stacey Guzman and Dr. Hua Zhang, UC Berkeley</a:t>
            </a:r>
          </a:p>
          <a:p>
            <a:r>
              <a:rPr lang="en-US" smtClean="0">
                <a:latin typeface="Cambria" pitchFamily="1" charset="0"/>
                <a:ea typeface="ＭＳ Ｐゴシック" pitchFamily="1" charset="-128"/>
              </a:rPr>
              <a:t>Foursquare Integrated Transportation Planning</a:t>
            </a:r>
          </a:p>
        </p:txBody>
      </p:sp>
      <p:sp>
        <p:nvSpPr>
          <p:cNvPr id="84996" name="Picture 14" descr="OpeningPageLogoLarge"/>
          <p:cNvSpPr>
            <a:spLocks noChangeAspect="1" noChangeArrowheads="1"/>
          </p:cNvSpPr>
          <p:nvPr/>
        </p:nvSpPr>
        <p:spPr bwMode="auto">
          <a:xfrm>
            <a:off x="0" y="5695950"/>
            <a:ext cx="4575175" cy="1089025"/>
          </a:xfrm>
          <a:prstGeom prst="rect">
            <a:avLst/>
          </a:prstGeom>
          <a:noFill/>
          <a:ln w="9525">
            <a:noFill/>
            <a:miter lim="800000"/>
            <a:headEnd/>
            <a:tailEnd/>
          </a:ln>
        </p:spPr>
        <p:txBody>
          <a:bodyPr/>
          <a:lstStyle/>
          <a:p>
            <a:endParaRPr lang="en-US"/>
          </a:p>
        </p:txBody>
      </p:sp>
      <p:pic>
        <p:nvPicPr>
          <p:cNvPr id="84997" name="Picture 5"/>
          <p:cNvPicPr>
            <a:picLocks noChangeAspect="1"/>
          </p:cNvPicPr>
          <p:nvPr/>
        </p:nvPicPr>
        <p:blipFill>
          <a:blip r:embed="rId3" cstate="email"/>
          <a:srcRect/>
          <a:stretch>
            <a:fillRect/>
          </a:stretch>
        </p:blipFill>
        <p:spPr bwMode="auto">
          <a:xfrm>
            <a:off x="3663950" y="4994275"/>
            <a:ext cx="1758950"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noChangeArrowheads="1"/>
          </p:cNvSpPr>
          <p:nvPr/>
        </p:nvSpPr>
        <p:spPr bwMode="auto">
          <a:xfrm>
            <a:off x="442913" y="5676900"/>
            <a:ext cx="8229600" cy="533400"/>
          </a:xfrm>
          <a:prstGeom prst="rect">
            <a:avLst/>
          </a:prstGeom>
          <a:noFill/>
          <a:ln w="12700">
            <a:noFill/>
            <a:miter lim="800000"/>
            <a:headEnd/>
            <a:tailEnd/>
          </a:ln>
        </p:spPr>
        <p:txBody>
          <a:bodyPr/>
          <a:lstStyle/>
          <a:p>
            <a:pPr marL="342900" indent="-342900" algn="ctr">
              <a:spcBef>
                <a:spcPct val="20000"/>
              </a:spcBef>
            </a:pPr>
            <a:r>
              <a:rPr lang="en-US" sz="4400" b="1">
                <a:solidFill>
                  <a:srgbClr val="1F497D"/>
                </a:solidFill>
                <a:latin typeface="Cambria" pitchFamily="1" charset="0"/>
              </a:rPr>
              <a:t>www.tsrc.berkeley.edu</a:t>
            </a:r>
          </a:p>
        </p:txBody>
      </p:sp>
      <p:pic>
        <p:nvPicPr>
          <p:cNvPr id="34819" name="Picture 4" descr="BlockLogoAloneForLastPage"/>
          <p:cNvPicPr>
            <a:picLocks noChangeAspect="1" noChangeArrowheads="1"/>
          </p:cNvPicPr>
          <p:nvPr/>
        </p:nvPicPr>
        <p:blipFill>
          <a:blip r:embed="rId3" cstate="email"/>
          <a:srcRect/>
          <a:stretch>
            <a:fillRect/>
          </a:stretch>
        </p:blipFill>
        <p:spPr bwMode="auto">
          <a:xfrm>
            <a:off x="2743200" y="533400"/>
            <a:ext cx="3906838"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heel(4)">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4" descr="OpeningPageLogoLarge"/>
          <p:cNvPicPr>
            <a:picLocks noChangeAspect="1" noChangeArrowheads="1"/>
          </p:cNvPicPr>
          <p:nvPr/>
        </p:nvPicPr>
        <p:blipFill>
          <a:blip r:embed="rId3" cstate="email"/>
          <a:srcRect/>
          <a:stretch>
            <a:fillRect/>
          </a:stretch>
        </p:blipFill>
        <p:spPr bwMode="auto">
          <a:xfrm>
            <a:off x="0" y="5695950"/>
            <a:ext cx="4575175" cy="1089025"/>
          </a:xfrm>
          <a:prstGeom prst="rect">
            <a:avLst/>
          </a:prstGeom>
          <a:noFill/>
          <a:ln w="9525">
            <a:noFill/>
            <a:miter lim="800000"/>
            <a:headEnd/>
            <a:tailEnd/>
          </a:ln>
        </p:spPr>
      </p:pic>
      <p:pic>
        <p:nvPicPr>
          <p:cNvPr id="20483" name="Picture 2"/>
          <p:cNvPicPr>
            <a:picLocks noChangeAspect="1"/>
          </p:cNvPicPr>
          <p:nvPr/>
        </p:nvPicPr>
        <p:blipFill>
          <a:blip r:embed="rId4" cstate="email"/>
          <a:srcRect/>
          <a:stretch>
            <a:fillRect/>
          </a:stretch>
        </p:blipFill>
        <p:spPr bwMode="auto">
          <a:xfrm>
            <a:off x="0" y="0"/>
            <a:ext cx="9144000" cy="57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p:cNvPicPr>
          <p:nvPr/>
        </p:nvPicPr>
        <p:blipFill>
          <a:blip r:embed="rId3" cstate="email"/>
          <a:srcRect/>
          <a:stretch>
            <a:fillRect/>
          </a:stretch>
        </p:blipFill>
        <p:spPr bwMode="auto">
          <a:xfrm>
            <a:off x="3135313" y="692150"/>
            <a:ext cx="2895600" cy="2238375"/>
          </a:xfrm>
          <a:prstGeom prst="rect">
            <a:avLst/>
          </a:prstGeom>
          <a:noFill/>
          <a:ln w="9525">
            <a:noFill/>
            <a:miter lim="800000"/>
            <a:headEnd/>
            <a:tailEnd/>
          </a:ln>
        </p:spPr>
      </p:pic>
      <p:sp>
        <p:nvSpPr>
          <p:cNvPr id="22531" name="Title 1"/>
          <p:cNvSpPr>
            <a:spLocks noGrp="1"/>
          </p:cNvSpPr>
          <p:nvPr>
            <p:ph type="title"/>
          </p:nvPr>
        </p:nvSpPr>
        <p:spPr>
          <a:xfrm>
            <a:off x="457200" y="20638"/>
            <a:ext cx="8229600" cy="1143000"/>
          </a:xfrm>
        </p:spPr>
        <p:txBody>
          <a:bodyPr/>
          <a:lstStyle/>
          <a:p>
            <a:r>
              <a:rPr lang="en-US" b="1" smtClean="0">
                <a:solidFill>
                  <a:srgbClr val="17375E"/>
                </a:solidFill>
                <a:latin typeface="Cambria" pitchFamily="1" charset="0"/>
                <a:ea typeface="ＭＳ Ｐゴシック" pitchFamily="1" charset="-128"/>
              </a:rPr>
              <a:t>Bicycles</a:t>
            </a:r>
          </a:p>
        </p:txBody>
      </p:sp>
      <p:sp>
        <p:nvSpPr>
          <p:cNvPr id="22532" name="Content Placeholder 2"/>
          <p:cNvSpPr>
            <a:spLocks noGrp="1"/>
          </p:cNvSpPr>
          <p:nvPr>
            <p:ph idx="1"/>
          </p:nvPr>
        </p:nvSpPr>
        <p:spPr>
          <a:xfrm>
            <a:off x="373063" y="5164138"/>
            <a:ext cx="8364537" cy="1524000"/>
          </a:xfrm>
        </p:spPr>
        <p:txBody>
          <a:bodyPr/>
          <a:lstStyle/>
          <a:p>
            <a:r>
              <a:rPr lang="en-US" sz="2000" smtClean="0">
                <a:latin typeface="Cambria" pitchFamily="1" charset="0"/>
                <a:ea typeface="ＭＳ Ｐゴシック" pitchFamily="1" charset="-128"/>
              </a:rPr>
              <a:t>In general, programs use bicycles with 3-gears and adjustable seat height</a:t>
            </a:r>
          </a:p>
          <a:p>
            <a:r>
              <a:rPr lang="en-US" sz="2000" smtClean="0">
                <a:latin typeface="Cambria" pitchFamily="1" charset="0"/>
                <a:ea typeface="ＭＳ Ｐゴシック" pitchFamily="1" charset="-128"/>
              </a:rPr>
              <a:t>B-Cycle bikes are equipped with baskets</a:t>
            </a:r>
          </a:p>
          <a:p>
            <a:r>
              <a:rPr lang="en-US" sz="2000" smtClean="0">
                <a:latin typeface="Cambria" pitchFamily="1" charset="0"/>
                <a:ea typeface="ＭＳ Ｐゴシック" pitchFamily="1" charset="-128"/>
              </a:rPr>
              <a:t>BIXI bikes are equipped with a rack and a bungee cord</a:t>
            </a:r>
          </a:p>
        </p:txBody>
      </p:sp>
      <p:pic>
        <p:nvPicPr>
          <p:cNvPr id="22533" name="Picture 3"/>
          <p:cNvPicPr>
            <a:picLocks noChangeAspect="1"/>
          </p:cNvPicPr>
          <p:nvPr/>
        </p:nvPicPr>
        <p:blipFill>
          <a:blip r:embed="rId4" cstate="email"/>
          <a:srcRect/>
          <a:stretch>
            <a:fillRect/>
          </a:stretch>
        </p:blipFill>
        <p:spPr bwMode="auto">
          <a:xfrm>
            <a:off x="457200" y="1144588"/>
            <a:ext cx="2438400" cy="1589087"/>
          </a:xfrm>
          <a:prstGeom prst="rect">
            <a:avLst/>
          </a:prstGeom>
          <a:noFill/>
          <a:ln w="9525">
            <a:noFill/>
            <a:miter lim="800000"/>
            <a:headEnd/>
            <a:tailEnd/>
          </a:ln>
        </p:spPr>
      </p:pic>
      <p:pic>
        <p:nvPicPr>
          <p:cNvPr id="22534" name="Picture 5"/>
          <p:cNvPicPr>
            <a:picLocks noChangeAspect="1"/>
          </p:cNvPicPr>
          <p:nvPr/>
        </p:nvPicPr>
        <p:blipFill>
          <a:blip r:embed="rId5" cstate="email"/>
          <a:srcRect/>
          <a:stretch>
            <a:fillRect/>
          </a:stretch>
        </p:blipFill>
        <p:spPr bwMode="auto">
          <a:xfrm>
            <a:off x="6299200" y="998538"/>
            <a:ext cx="2522538" cy="1719262"/>
          </a:xfrm>
          <a:prstGeom prst="rect">
            <a:avLst/>
          </a:prstGeom>
          <a:noFill/>
          <a:ln w="9525">
            <a:noFill/>
            <a:miter lim="800000"/>
            <a:headEnd/>
            <a:tailEnd/>
          </a:ln>
        </p:spPr>
      </p:pic>
      <p:pic>
        <p:nvPicPr>
          <p:cNvPr id="22535" name="Picture 6"/>
          <p:cNvPicPr>
            <a:picLocks noChangeAspect="1"/>
          </p:cNvPicPr>
          <p:nvPr/>
        </p:nvPicPr>
        <p:blipFill>
          <a:blip r:embed="rId6" cstate="email"/>
          <a:srcRect/>
          <a:stretch>
            <a:fillRect/>
          </a:stretch>
        </p:blipFill>
        <p:spPr bwMode="auto">
          <a:xfrm>
            <a:off x="322263" y="2903538"/>
            <a:ext cx="2794000" cy="1905000"/>
          </a:xfrm>
          <a:prstGeom prst="rect">
            <a:avLst/>
          </a:prstGeom>
          <a:noFill/>
          <a:ln w="9525">
            <a:noFill/>
            <a:miter lim="800000"/>
            <a:headEnd/>
            <a:tailEnd/>
          </a:ln>
        </p:spPr>
      </p:pic>
      <p:pic>
        <p:nvPicPr>
          <p:cNvPr id="22536" name="Picture 8"/>
          <p:cNvPicPr>
            <a:picLocks noChangeAspect="1"/>
          </p:cNvPicPr>
          <p:nvPr/>
        </p:nvPicPr>
        <p:blipFill>
          <a:blip r:embed="rId7" cstate="email"/>
          <a:srcRect/>
          <a:stretch>
            <a:fillRect/>
          </a:stretch>
        </p:blipFill>
        <p:spPr bwMode="auto">
          <a:xfrm>
            <a:off x="6030913" y="3005138"/>
            <a:ext cx="2790825" cy="1701800"/>
          </a:xfrm>
          <a:prstGeom prst="rect">
            <a:avLst/>
          </a:prstGeom>
          <a:noFill/>
          <a:ln w="9525">
            <a:noFill/>
            <a:miter lim="800000"/>
            <a:headEnd/>
            <a:tailEnd/>
          </a:ln>
        </p:spPr>
      </p:pic>
      <p:pic>
        <p:nvPicPr>
          <p:cNvPr id="22537" name="Picture 9"/>
          <p:cNvPicPr>
            <a:picLocks noChangeAspect="1"/>
          </p:cNvPicPr>
          <p:nvPr/>
        </p:nvPicPr>
        <p:blipFill>
          <a:blip r:embed="rId8" cstate="email"/>
          <a:srcRect/>
          <a:stretch>
            <a:fillRect/>
          </a:stretch>
        </p:blipFill>
        <p:spPr bwMode="auto">
          <a:xfrm>
            <a:off x="3373438" y="2901950"/>
            <a:ext cx="2384425" cy="2025650"/>
          </a:xfrm>
          <a:prstGeom prst="rect">
            <a:avLst/>
          </a:prstGeom>
          <a:noFill/>
          <a:ln w="9525">
            <a:noFill/>
            <a:miter lim="800000"/>
            <a:headEnd/>
            <a:tailEnd/>
          </a:ln>
        </p:spPr>
      </p:pic>
      <p:sp>
        <p:nvSpPr>
          <p:cNvPr id="22538" name="TextBox 9"/>
          <p:cNvSpPr txBox="1">
            <a:spLocks noChangeArrowheads="1"/>
          </p:cNvSpPr>
          <p:nvPr/>
        </p:nvSpPr>
        <p:spPr bwMode="auto">
          <a:xfrm>
            <a:off x="728663" y="2698750"/>
            <a:ext cx="2438400" cy="368300"/>
          </a:xfrm>
          <a:prstGeom prst="rect">
            <a:avLst/>
          </a:prstGeom>
          <a:noFill/>
          <a:ln w="9525">
            <a:noFill/>
            <a:miter lim="800000"/>
            <a:headEnd/>
            <a:tailEnd/>
          </a:ln>
        </p:spPr>
        <p:txBody>
          <a:bodyPr>
            <a:spAutoFit/>
          </a:bodyPr>
          <a:lstStyle/>
          <a:p>
            <a:r>
              <a:rPr lang="en-US"/>
              <a:t>Capital Bikeshare</a:t>
            </a:r>
          </a:p>
        </p:txBody>
      </p:sp>
      <p:sp>
        <p:nvSpPr>
          <p:cNvPr id="22539" name="TextBox 10"/>
          <p:cNvSpPr txBox="1">
            <a:spLocks noChangeArrowheads="1"/>
          </p:cNvSpPr>
          <p:nvPr/>
        </p:nvSpPr>
        <p:spPr bwMode="auto">
          <a:xfrm>
            <a:off x="3979863" y="2663825"/>
            <a:ext cx="1778000" cy="369888"/>
          </a:xfrm>
          <a:prstGeom prst="rect">
            <a:avLst/>
          </a:prstGeom>
          <a:noFill/>
          <a:ln w="9525">
            <a:noFill/>
            <a:miter lim="800000"/>
            <a:headEnd/>
            <a:tailEnd/>
          </a:ln>
        </p:spPr>
        <p:txBody>
          <a:bodyPr>
            <a:spAutoFit/>
          </a:bodyPr>
          <a:lstStyle/>
          <a:p>
            <a:r>
              <a:rPr lang="en-US"/>
              <a:t>BIXI Montreal</a:t>
            </a:r>
          </a:p>
        </p:txBody>
      </p:sp>
      <p:sp>
        <p:nvSpPr>
          <p:cNvPr id="22540" name="TextBox 11"/>
          <p:cNvSpPr txBox="1">
            <a:spLocks noChangeArrowheads="1"/>
          </p:cNvSpPr>
          <p:nvPr/>
        </p:nvSpPr>
        <p:spPr bwMode="auto">
          <a:xfrm>
            <a:off x="6840538" y="2663825"/>
            <a:ext cx="1812925" cy="369888"/>
          </a:xfrm>
          <a:prstGeom prst="rect">
            <a:avLst/>
          </a:prstGeom>
          <a:noFill/>
          <a:ln w="9525">
            <a:noFill/>
            <a:miter lim="800000"/>
            <a:headEnd/>
            <a:tailEnd/>
          </a:ln>
        </p:spPr>
        <p:txBody>
          <a:bodyPr>
            <a:spAutoFit/>
          </a:bodyPr>
          <a:lstStyle/>
          <a:p>
            <a:r>
              <a:rPr lang="en-US"/>
              <a:t>Nice Ride MN</a:t>
            </a:r>
          </a:p>
        </p:txBody>
      </p:sp>
      <p:sp>
        <p:nvSpPr>
          <p:cNvPr id="22541" name="TextBox 12"/>
          <p:cNvSpPr txBox="1">
            <a:spLocks noChangeArrowheads="1"/>
          </p:cNvSpPr>
          <p:nvPr/>
        </p:nvSpPr>
        <p:spPr bwMode="auto">
          <a:xfrm>
            <a:off x="1270000" y="4706938"/>
            <a:ext cx="1219200" cy="369887"/>
          </a:xfrm>
          <a:prstGeom prst="rect">
            <a:avLst/>
          </a:prstGeom>
          <a:noFill/>
          <a:ln w="9525">
            <a:noFill/>
            <a:miter lim="800000"/>
            <a:headEnd/>
            <a:tailEnd/>
          </a:ln>
        </p:spPr>
        <p:txBody>
          <a:bodyPr>
            <a:spAutoFit/>
          </a:bodyPr>
          <a:lstStyle/>
          <a:p>
            <a:r>
              <a:rPr lang="en-US"/>
              <a:t>Hubway</a:t>
            </a:r>
          </a:p>
        </p:txBody>
      </p:sp>
      <p:sp>
        <p:nvSpPr>
          <p:cNvPr id="22542" name="TextBox 13"/>
          <p:cNvSpPr txBox="1">
            <a:spLocks noChangeArrowheads="1"/>
          </p:cNvSpPr>
          <p:nvPr/>
        </p:nvSpPr>
        <p:spPr bwMode="auto">
          <a:xfrm>
            <a:off x="4335463" y="4724400"/>
            <a:ext cx="1438275" cy="368300"/>
          </a:xfrm>
          <a:prstGeom prst="rect">
            <a:avLst/>
          </a:prstGeom>
          <a:noFill/>
          <a:ln w="9525">
            <a:noFill/>
            <a:miter lim="800000"/>
            <a:headEnd/>
            <a:tailEnd/>
          </a:ln>
        </p:spPr>
        <p:txBody>
          <a:bodyPr>
            <a:spAutoFit/>
          </a:bodyPr>
          <a:lstStyle/>
          <a:p>
            <a:r>
              <a:rPr lang="en-US"/>
              <a:t>DecoBike</a:t>
            </a:r>
          </a:p>
        </p:txBody>
      </p:sp>
      <p:sp>
        <p:nvSpPr>
          <p:cNvPr id="22543" name="TextBox 14"/>
          <p:cNvSpPr txBox="1">
            <a:spLocks noChangeArrowheads="1"/>
          </p:cNvSpPr>
          <p:nvPr/>
        </p:nvSpPr>
        <p:spPr bwMode="auto">
          <a:xfrm>
            <a:off x="6604000" y="4706938"/>
            <a:ext cx="1811338" cy="369887"/>
          </a:xfrm>
          <a:prstGeom prst="rect">
            <a:avLst/>
          </a:prstGeom>
          <a:noFill/>
          <a:ln w="9525">
            <a:noFill/>
            <a:miter lim="800000"/>
            <a:headEnd/>
            <a:tailEnd/>
          </a:ln>
        </p:spPr>
        <p:txBody>
          <a:bodyPr>
            <a:spAutoFit/>
          </a:bodyPr>
          <a:lstStyle/>
          <a:p>
            <a:r>
              <a:rPr lang="en-US"/>
              <a:t>Denver B-Cycle</a:t>
            </a:r>
          </a:p>
        </p:txBody>
      </p:sp>
      <p:cxnSp>
        <p:nvCxnSpPr>
          <p:cNvPr id="17" name="Straight Connector 16"/>
          <p:cNvCxnSpPr>
            <a:cxnSpLocks noChangeShapeType="1"/>
          </p:cNvCxnSpPr>
          <p:nvPr/>
        </p:nvCxnSpPr>
        <p:spPr bwMode="auto">
          <a:xfrm>
            <a:off x="322263" y="5143500"/>
            <a:ext cx="8415337" cy="71438"/>
          </a:xfrm>
          <a:prstGeom prst="line">
            <a:avLst/>
          </a:prstGeom>
          <a:noFill/>
          <a:ln w="25400">
            <a:solidFill>
              <a:schemeClr val="tx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1625" y="274638"/>
            <a:ext cx="8229600" cy="1143000"/>
          </a:xfrm>
        </p:spPr>
        <p:txBody>
          <a:bodyPr/>
          <a:lstStyle/>
          <a:p>
            <a:pPr eaLnBrk="1" hangingPunct="1"/>
            <a:r>
              <a:rPr lang="en-US" sz="4000" b="1" smtClean="0">
                <a:solidFill>
                  <a:srgbClr val="1F497D"/>
                </a:solidFill>
                <a:latin typeface="Cambria" pitchFamily="1" charset="0"/>
                <a:ea typeface="ＭＳ Ｐゴシック" pitchFamily="1" charset="-128"/>
              </a:rPr>
              <a:t>Global Activity</a:t>
            </a:r>
          </a:p>
        </p:txBody>
      </p:sp>
      <p:sp>
        <p:nvSpPr>
          <p:cNvPr id="24579" name="Content Placeholder 2"/>
          <p:cNvSpPr>
            <a:spLocks noGrp="1"/>
          </p:cNvSpPr>
          <p:nvPr>
            <p:ph idx="1"/>
          </p:nvPr>
        </p:nvSpPr>
        <p:spPr>
          <a:xfrm>
            <a:off x="735013" y="1571625"/>
            <a:ext cx="7680325" cy="3313113"/>
          </a:xfrm>
        </p:spPr>
        <p:txBody>
          <a:bodyPr/>
          <a:lstStyle/>
          <a:p>
            <a:pPr marL="0" indent="0" eaLnBrk="1" hangingPunct="1">
              <a:buFont typeface="Arial" charset="0"/>
              <a:buNone/>
            </a:pPr>
            <a:r>
              <a:rPr lang="en-US" smtClean="0">
                <a:solidFill>
                  <a:srgbClr val="000000"/>
                </a:solidFill>
                <a:latin typeface="Cambria" pitchFamily="1" charset="0"/>
                <a:ea typeface="ＭＳ Ｐゴシック" pitchFamily="1" charset="-128"/>
              </a:rPr>
              <a:t>As of Spring 2011:</a:t>
            </a:r>
          </a:p>
          <a:p>
            <a:pPr lvl="1" eaLnBrk="1" hangingPunct="1">
              <a:buFont typeface="Arial" charset="0"/>
              <a:buChar char="•"/>
            </a:pPr>
            <a:r>
              <a:rPr lang="en-US" sz="3200" smtClean="0">
                <a:latin typeface="Cambria" pitchFamily="1" charset="0"/>
                <a:ea typeface="ＭＳ Ｐゴシック" pitchFamily="1" charset="-128"/>
              </a:rPr>
              <a:t>136 bikesharing programs in approximately 160 cities around the world</a:t>
            </a:r>
          </a:p>
          <a:p>
            <a:pPr lvl="1" eaLnBrk="1" hangingPunct="1">
              <a:buFont typeface="Arial" charset="0"/>
              <a:buChar char="•"/>
            </a:pPr>
            <a:r>
              <a:rPr lang="en-US" sz="3200" smtClean="0">
                <a:latin typeface="Cambria" pitchFamily="1" charset="0"/>
                <a:ea typeface="ＭＳ Ｐゴシック" pitchFamily="1" charset="-128"/>
              </a:rPr>
              <a:t>Over 236,700 bicycles and 13,500 stations on the roads worldwide</a:t>
            </a:r>
          </a:p>
        </p:txBody>
      </p:sp>
      <p:pic>
        <p:nvPicPr>
          <p:cNvPr id="24580" name="Picture 14" descr="OpeningPageLogoLarge"/>
          <p:cNvPicPr>
            <a:picLocks noChangeAspect="1" noChangeArrowheads="1"/>
          </p:cNvPicPr>
          <p:nvPr/>
        </p:nvPicPr>
        <p:blipFill>
          <a:blip r:embed="rId3" cstate="email"/>
          <a:srcRect/>
          <a:stretch>
            <a:fillRect/>
          </a:stretch>
        </p:blipFill>
        <p:spPr bwMode="auto">
          <a:xfrm>
            <a:off x="0" y="5695950"/>
            <a:ext cx="4575175" cy="1089025"/>
          </a:xfrm>
          <a:prstGeom prst="rect">
            <a:avLst/>
          </a:prstGeom>
          <a:noFill/>
          <a:ln w="9525">
            <a:noFill/>
            <a:miter lim="800000"/>
            <a:headEnd/>
            <a:tailEnd/>
          </a:ln>
        </p:spPr>
      </p:pic>
      <p:pic>
        <p:nvPicPr>
          <p:cNvPr id="24581" name="Picture 5"/>
          <p:cNvPicPr>
            <a:picLocks noChangeAspect="1"/>
          </p:cNvPicPr>
          <p:nvPr/>
        </p:nvPicPr>
        <p:blipFill>
          <a:blip r:embed="rId4" cstate="email"/>
          <a:srcRect/>
          <a:stretch>
            <a:fillRect/>
          </a:stretch>
        </p:blipFill>
        <p:spPr bwMode="auto">
          <a:xfrm>
            <a:off x="7535863" y="274638"/>
            <a:ext cx="1296987" cy="129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5" descr="programs launch.png"/>
          <p:cNvPicPr>
            <a:picLocks noGrp="1" noChangeAspect="1"/>
          </p:cNvPicPr>
          <p:nvPr>
            <p:ph idx="1"/>
          </p:nvPr>
        </p:nvPicPr>
        <p:blipFill>
          <a:blip r:embed="rId3" cstate="email"/>
          <a:srcRect t="-2152" b="-2152"/>
          <a:stretch>
            <a:fillRect/>
          </a:stretch>
        </p:blipFill>
        <p:spPr>
          <a:xfrm>
            <a:off x="660400" y="1379538"/>
            <a:ext cx="8026400" cy="4414837"/>
          </a:xfrm>
        </p:spPr>
      </p:pic>
      <p:sp>
        <p:nvSpPr>
          <p:cNvPr id="26627" name="Title 1"/>
          <p:cNvSpPr>
            <a:spLocks noGrp="1"/>
          </p:cNvSpPr>
          <p:nvPr>
            <p:ph type="title"/>
          </p:nvPr>
        </p:nvSpPr>
        <p:spPr>
          <a:xfrm>
            <a:off x="457200" y="274638"/>
            <a:ext cx="8686800" cy="1143000"/>
          </a:xfrm>
        </p:spPr>
        <p:txBody>
          <a:bodyPr/>
          <a:lstStyle/>
          <a:p>
            <a:r>
              <a:rPr lang="en-US" sz="4000" b="1" smtClean="0">
                <a:solidFill>
                  <a:schemeClr val="tx2"/>
                </a:solidFill>
                <a:latin typeface="Cambria" pitchFamily="1" charset="0"/>
                <a:ea typeface="ＭＳ Ｐゴシック" pitchFamily="1" charset="-128"/>
              </a:rPr>
              <a:t>N. American Bikesharing Activity</a:t>
            </a:r>
            <a:r>
              <a:rPr lang="en-US" b="1" smtClean="0">
                <a:solidFill>
                  <a:srgbClr val="008000"/>
                </a:solidFill>
                <a:latin typeface="Cambria" pitchFamily="1" charset="0"/>
                <a:ea typeface="ＭＳ Ｐゴシック" pitchFamily="1" charset="-128"/>
              </a:rPr>
              <a:t/>
            </a:r>
            <a:br>
              <a:rPr lang="en-US" b="1" smtClean="0">
                <a:solidFill>
                  <a:srgbClr val="008000"/>
                </a:solidFill>
                <a:latin typeface="Cambria" pitchFamily="1" charset="0"/>
                <a:ea typeface="ＭＳ Ｐゴシック" pitchFamily="1" charset="-128"/>
              </a:rPr>
            </a:br>
            <a:r>
              <a:rPr lang="en-US" sz="3000" b="1" smtClean="0">
                <a:solidFill>
                  <a:srgbClr val="1F497D"/>
                </a:solidFill>
                <a:latin typeface="Cambria" pitchFamily="1" charset="0"/>
                <a:ea typeface="ＭＳ Ｐゴシック" pitchFamily="1" charset="-128"/>
              </a:rPr>
              <a:t>Program Launches</a:t>
            </a:r>
          </a:p>
        </p:txBody>
      </p:sp>
      <p:pic>
        <p:nvPicPr>
          <p:cNvPr id="26628" name="Picture 14" descr="OpeningPageLogoLarge"/>
          <p:cNvPicPr>
            <a:picLocks noChangeAspect="1" noChangeArrowheads="1"/>
          </p:cNvPicPr>
          <p:nvPr/>
        </p:nvPicPr>
        <p:blipFill>
          <a:blip r:embed="rId4" cstate="email"/>
          <a:srcRect/>
          <a:stretch>
            <a:fillRect/>
          </a:stretch>
        </p:blipFill>
        <p:spPr bwMode="auto">
          <a:xfrm>
            <a:off x="0" y="5695950"/>
            <a:ext cx="4575175" cy="108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solidFill>
                  <a:schemeClr val="tx2"/>
                </a:solidFill>
                <a:latin typeface="Cambria" pitchFamily="1" charset="0"/>
                <a:ea typeface="ＭＳ Ｐゴシック" pitchFamily="1" charset="-128"/>
              </a:rPr>
              <a:t>Bikesharing: North America</a:t>
            </a:r>
            <a:endParaRPr lang="en-US" b="1" smtClean="0">
              <a:latin typeface="Cambria" pitchFamily="1" charset="0"/>
              <a:ea typeface="ＭＳ Ｐゴシック" pitchFamily="1" charset="-128"/>
            </a:endParaRPr>
          </a:p>
        </p:txBody>
      </p:sp>
      <p:sp>
        <p:nvSpPr>
          <p:cNvPr id="3" name="Content Placeholder 2"/>
          <p:cNvSpPr>
            <a:spLocks noGrp="1"/>
          </p:cNvSpPr>
          <p:nvPr>
            <p:ph idx="1"/>
          </p:nvPr>
        </p:nvSpPr>
        <p:spPr/>
        <p:txBody>
          <a:bodyPr/>
          <a:lstStyle/>
          <a:p>
            <a:pPr marL="0" indent="0" eaLnBrk="1" hangingPunct="1">
              <a:buFont typeface="Arial" charset="0"/>
              <a:buNone/>
            </a:pPr>
            <a:r>
              <a:rPr lang="en-US" sz="2400" smtClean="0">
                <a:solidFill>
                  <a:srgbClr val="000000"/>
                </a:solidFill>
                <a:latin typeface="Cambria" pitchFamily="1" charset="0"/>
                <a:ea typeface="ＭＳ Ｐゴシック" pitchFamily="1" charset="-128"/>
              </a:rPr>
              <a:t>As of March 2011:</a:t>
            </a:r>
          </a:p>
          <a:p>
            <a:pPr lvl="1" eaLnBrk="1" hangingPunct="1">
              <a:buFont typeface="Arial" charset="0"/>
              <a:buChar char="•"/>
            </a:pPr>
            <a:r>
              <a:rPr lang="en-US" sz="2400" smtClean="0">
                <a:latin typeface="Cambria" pitchFamily="1" charset="0"/>
                <a:ea typeface="ＭＳ Ｐゴシック" pitchFamily="1" charset="-128"/>
              </a:rPr>
              <a:t>Over 9,000 shared bicycles and 750 stations, 6 operations</a:t>
            </a:r>
          </a:p>
          <a:p>
            <a:pPr lvl="1" eaLnBrk="1" hangingPunct="1">
              <a:buFont typeface="Arial" charset="0"/>
              <a:buNone/>
            </a:pPr>
            <a:r>
              <a:rPr lang="en-US" sz="2400" smtClean="0">
                <a:latin typeface="Cambria" pitchFamily="1" charset="0"/>
                <a:ea typeface="ＭＳ Ｐゴシック" pitchFamily="1" charset="-128"/>
              </a:rPr>
              <a:t>As of February 2012, there were 17 operations:</a:t>
            </a:r>
          </a:p>
          <a:p>
            <a:pPr lvl="1" eaLnBrk="1" hangingPunct="1">
              <a:buFont typeface="Arial" charset="0"/>
              <a:buChar char="•"/>
            </a:pPr>
            <a:r>
              <a:rPr lang="en-US" sz="2400" smtClean="0">
                <a:latin typeface="Cambria" pitchFamily="1" charset="0"/>
                <a:ea typeface="ＭＳ Ｐゴシック" pitchFamily="1" charset="-128"/>
              </a:rPr>
              <a:t>	Capital Bikeshare,</a:t>
            </a:r>
          </a:p>
          <a:p>
            <a:pPr lvl="1" eaLnBrk="1" hangingPunct="1">
              <a:buFont typeface="Arial" charset="0"/>
              <a:buChar char="•"/>
            </a:pPr>
            <a:r>
              <a:rPr lang="en-US" sz="2400" smtClean="0">
                <a:latin typeface="Cambria" pitchFamily="1" charset="0"/>
                <a:ea typeface="ＭＳ Ｐゴシック" pitchFamily="1" charset="-128"/>
              </a:rPr>
              <a:t>	BIXI (3), </a:t>
            </a:r>
          </a:p>
          <a:p>
            <a:pPr lvl="1" eaLnBrk="1" hangingPunct="1">
              <a:buFont typeface="Arial" charset="0"/>
              <a:buChar char="•"/>
            </a:pPr>
            <a:r>
              <a:rPr lang="en-US" sz="2400" smtClean="0">
                <a:latin typeface="Cambria" pitchFamily="1" charset="0"/>
                <a:ea typeface="ＭＳ Ｐゴシック" pitchFamily="1" charset="-128"/>
              </a:rPr>
              <a:t>	B-Cycle (10), </a:t>
            </a:r>
          </a:p>
          <a:p>
            <a:pPr lvl="1" eaLnBrk="1" hangingPunct="1">
              <a:buFont typeface="Arial" charset="0"/>
              <a:buChar char="•"/>
            </a:pPr>
            <a:r>
              <a:rPr lang="en-US" sz="2400" smtClean="0">
                <a:latin typeface="Cambria" pitchFamily="1" charset="0"/>
                <a:ea typeface="ＭＳ Ｐゴシック" pitchFamily="1" charset="-128"/>
              </a:rPr>
              <a:t>	NiceRide, </a:t>
            </a:r>
          </a:p>
          <a:p>
            <a:pPr lvl="1" eaLnBrk="1" hangingPunct="1">
              <a:buFont typeface="Arial" charset="0"/>
              <a:buChar char="•"/>
            </a:pPr>
            <a:r>
              <a:rPr lang="en-US" sz="2400" smtClean="0">
                <a:latin typeface="Cambria" pitchFamily="1" charset="0"/>
                <a:ea typeface="ＭＳ Ｐゴシック" pitchFamily="1" charset="-128"/>
              </a:rPr>
              <a:t>	Hubway, and </a:t>
            </a:r>
          </a:p>
          <a:p>
            <a:pPr lvl="1" eaLnBrk="1" hangingPunct="1">
              <a:buFont typeface="Arial" charset="0"/>
              <a:buChar char="•"/>
            </a:pPr>
            <a:r>
              <a:rPr lang="en-US" sz="2400" smtClean="0">
                <a:latin typeface="Cambria" pitchFamily="1" charset="0"/>
                <a:ea typeface="ＭＳ Ｐゴシック" pitchFamily="1" charset="-128"/>
              </a:rPr>
              <a:t>	DecoBike</a:t>
            </a:r>
          </a:p>
          <a:p>
            <a:pPr lvl="1" eaLnBrk="1" hangingPunct="1">
              <a:buFont typeface="Arial" charset="0"/>
              <a:buChar char="•"/>
            </a:pPr>
            <a:r>
              <a:rPr lang="en-US" sz="2400" smtClean="0">
                <a:latin typeface="Cambria" pitchFamily="1" charset="0"/>
                <a:ea typeface="ＭＳ Ｐゴシック" pitchFamily="1" charset="-128"/>
              </a:rPr>
              <a:t>Several more planned (NY, SF, Chicago)</a:t>
            </a:r>
            <a:endParaRPr lang="en-US" smtClean="0">
              <a:latin typeface="Cambria" pitchFamily="1" charset="0"/>
              <a:ea typeface="ＭＳ Ｐゴシック" pitchFamily="1" charset="-128"/>
            </a:endParaRPr>
          </a:p>
        </p:txBody>
      </p:sp>
      <p:pic>
        <p:nvPicPr>
          <p:cNvPr id="28676" name="Picture 5" descr="IMG_4260.jpg"/>
          <p:cNvPicPr>
            <a:picLocks noChangeAspect="1"/>
          </p:cNvPicPr>
          <p:nvPr/>
        </p:nvPicPr>
        <p:blipFill>
          <a:blip r:embed="rId3" cstate="email"/>
          <a:srcRect/>
          <a:stretch>
            <a:fillRect/>
          </a:stretch>
        </p:blipFill>
        <p:spPr bwMode="auto">
          <a:xfrm>
            <a:off x="7186613" y="5554663"/>
            <a:ext cx="1957387" cy="130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3838"/>
            <a:ext cx="8229600" cy="1143000"/>
          </a:xfrm>
        </p:spPr>
        <p:txBody>
          <a:bodyPr/>
          <a:lstStyle/>
          <a:p>
            <a:r>
              <a:rPr lang="en-US" sz="4000" b="1" smtClean="0">
                <a:solidFill>
                  <a:srgbClr val="1F497D"/>
                </a:solidFill>
                <a:latin typeface="Cambria" pitchFamily="1" charset="0"/>
                <a:ea typeface="ＭＳ Ｐゴシック" pitchFamily="1" charset="-128"/>
              </a:rPr>
              <a:t>Program Size vs. Population Size</a:t>
            </a:r>
            <a:r>
              <a:rPr lang="en-US" sz="4000" b="1" smtClean="0">
                <a:solidFill>
                  <a:srgbClr val="376092"/>
                </a:solidFill>
                <a:latin typeface="Cambria" pitchFamily="1" charset="0"/>
                <a:ea typeface="ＭＳ Ｐゴシック" pitchFamily="1" charset="-128"/>
              </a:rPr>
              <a:t/>
            </a:r>
            <a:br>
              <a:rPr lang="en-US" sz="4000" b="1" smtClean="0">
                <a:solidFill>
                  <a:srgbClr val="376092"/>
                </a:solidFill>
                <a:latin typeface="Cambria" pitchFamily="1" charset="0"/>
                <a:ea typeface="ＭＳ Ｐゴシック" pitchFamily="1" charset="-128"/>
              </a:rPr>
            </a:br>
            <a:r>
              <a:rPr lang="en-US" sz="3000" b="1" smtClean="0">
                <a:solidFill>
                  <a:srgbClr val="17375E"/>
                </a:solidFill>
                <a:latin typeface="Cambria" pitchFamily="1" charset="0"/>
                <a:ea typeface="ＭＳ Ｐゴシック" pitchFamily="1" charset="-128"/>
              </a:rPr>
              <a:t>North America</a:t>
            </a:r>
          </a:p>
        </p:txBody>
      </p:sp>
      <p:pic>
        <p:nvPicPr>
          <p:cNvPr id="30723" name="Picture 14" descr="OpeningPageLogoLarge"/>
          <p:cNvPicPr>
            <a:picLocks noChangeAspect="1" noChangeArrowheads="1"/>
          </p:cNvPicPr>
          <p:nvPr/>
        </p:nvPicPr>
        <p:blipFill>
          <a:blip r:embed="rId3" cstate="email"/>
          <a:srcRect/>
          <a:stretch>
            <a:fillRect/>
          </a:stretch>
        </p:blipFill>
        <p:spPr bwMode="auto">
          <a:xfrm>
            <a:off x="0" y="5695950"/>
            <a:ext cx="4575175" cy="1089025"/>
          </a:xfrm>
          <a:prstGeom prst="rect">
            <a:avLst/>
          </a:prstGeom>
          <a:noFill/>
          <a:ln w="9525">
            <a:noFill/>
            <a:miter lim="800000"/>
            <a:headEnd/>
            <a:tailEnd/>
          </a:ln>
        </p:spPr>
      </p:pic>
      <p:sp>
        <p:nvSpPr>
          <p:cNvPr id="30724" name="TextBox 4"/>
          <p:cNvSpPr txBox="1">
            <a:spLocks noChangeArrowheads="1"/>
          </p:cNvSpPr>
          <p:nvPr/>
        </p:nvSpPr>
        <p:spPr bwMode="auto">
          <a:xfrm>
            <a:off x="-1676400" y="4927600"/>
            <a:ext cx="184150" cy="369888"/>
          </a:xfrm>
          <a:prstGeom prst="rect">
            <a:avLst/>
          </a:prstGeom>
          <a:noFill/>
          <a:ln w="9525">
            <a:noFill/>
            <a:miter lim="800000"/>
            <a:headEnd/>
            <a:tailEnd/>
          </a:ln>
        </p:spPr>
        <p:txBody>
          <a:bodyPr wrap="none">
            <a:spAutoFit/>
          </a:bodyPr>
          <a:lstStyle/>
          <a:p>
            <a:endParaRPr lang="en-US"/>
          </a:p>
        </p:txBody>
      </p:sp>
      <p:pic>
        <p:nvPicPr>
          <p:cNvPr id="30725" name="Content Placeholder 5" descr="Population.png"/>
          <p:cNvPicPr>
            <a:picLocks noChangeAspect="1"/>
          </p:cNvPicPr>
          <p:nvPr/>
        </p:nvPicPr>
        <p:blipFill>
          <a:blip r:embed="rId4" cstate="email"/>
          <a:srcRect t="-6452" b="-6452"/>
          <a:stretch>
            <a:fillRect/>
          </a:stretch>
        </p:blipFill>
        <p:spPr bwMode="auto">
          <a:xfrm>
            <a:off x="457200" y="1366838"/>
            <a:ext cx="822960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6730</TotalTime>
  <Words>4071</Words>
  <Application>Microsoft Office PowerPoint</Application>
  <PresentationFormat>On-screen Show (4:3)</PresentationFormat>
  <Paragraphs>427</Paragraphs>
  <Slides>37</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Chart</vt:lpstr>
      <vt:lpstr>Slide 1</vt:lpstr>
      <vt:lpstr>Overview</vt:lpstr>
      <vt:lpstr>Public Bikesharing</vt:lpstr>
      <vt:lpstr>Slide 4</vt:lpstr>
      <vt:lpstr>Bicycles</vt:lpstr>
      <vt:lpstr>Global Activity</vt:lpstr>
      <vt:lpstr>N. American Bikesharing Activity Program Launches</vt:lpstr>
      <vt:lpstr>Bikesharing: North America</vt:lpstr>
      <vt:lpstr>Program Size vs. Population Size North America</vt:lpstr>
      <vt:lpstr>Program Size vs. Population Size Worldwide</vt:lpstr>
      <vt:lpstr>North American Activity Program Expansion Based on Bicycle Numbers</vt:lpstr>
      <vt:lpstr>Slide 12</vt:lpstr>
      <vt:lpstr>Business Models/Funding</vt:lpstr>
      <vt:lpstr>Business Models/Funding (cont’d)</vt:lpstr>
      <vt:lpstr>Pre-Launch Considerations</vt:lpstr>
      <vt:lpstr>Determining # of Bicycles &amp; Stations</vt:lpstr>
      <vt:lpstr>Tools and Techniques</vt:lpstr>
      <vt:lpstr>Bicycle/Station Expansion Capital Bikeshare Case Study</vt:lpstr>
      <vt:lpstr>Marketing Strategies</vt:lpstr>
      <vt:lpstr>Marketing Strategies: Examples</vt:lpstr>
      <vt:lpstr>Public Involvement</vt:lpstr>
      <vt:lpstr>Bicycle Management</vt:lpstr>
      <vt:lpstr>Bicycle Management (cont’d)</vt:lpstr>
      <vt:lpstr>Safety</vt:lpstr>
      <vt:lpstr>Safety (cont’d)</vt:lpstr>
      <vt:lpstr>Safety (cont’d)</vt:lpstr>
      <vt:lpstr>Bicycle Paths</vt:lpstr>
      <vt:lpstr>Technological Innovations</vt:lpstr>
      <vt:lpstr>Technological Innovations (cont’d)</vt:lpstr>
      <vt:lpstr>VPPP City CarShare/E-Bikesharing</vt:lpstr>
      <vt:lpstr>Slide 31</vt:lpstr>
      <vt:lpstr>Public Transit Linkages</vt:lpstr>
      <vt:lpstr>Multi-Modal Linkages</vt:lpstr>
      <vt:lpstr>Smart Card Integration</vt:lpstr>
      <vt:lpstr>Conclusion</vt:lpstr>
      <vt:lpstr>Acknowledgements</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Stacey Guzman</dc:creator>
  <cp:lastModifiedBy>phil winters</cp:lastModifiedBy>
  <cp:revision>824</cp:revision>
  <cp:lastPrinted>2012-03-14T17:35:45Z</cp:lastPrinted>
  <dcterms:created xsi:type="dcterms:W3CDTF">2012-03-22T03:23:59Z</dcterms:created>
  <dcterms:modified xsi:type="dcterms:W3CDTF">2012-03-26T18:07:14Z</dcterms:modified>
</cp:coreProperties>
</file>